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6" r:id="rId2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00" autoAdjust="0"/>
    <p:restoredTop sz="90952" autoAdjust="0"/>
  </p:normalViewPr>
  <p:slideViewPr>
    <p:cSldViewPr snapToGrid="0">
      <p:cViewPr varScale="1">
        <p:scale>
          <a:sx n="78" d="100"/>
          <a:sy n="78" d="100"/>
        </p:scale>
        <p:origin x="15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/>
              <a:t>3/28/2023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E413A85-E6BC-4A65-B088-E874DC1FE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7404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/>
              <a:t>3/28/2023</a:t>
            </a:r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0715A81-0CB2-4F40-BF78-B49C1F253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8430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convert to </a:t>
            </a:r>
            <a:r>
              <a:rPr lang="en-US"/>
              <a:t>pyruvate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715A81-0CB2-4F40-BF78-B49C1F253EF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0974D-0507-4FFF-A42E-B3A10D72214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3/28/2023</a:t>
            </a:r>
          </a:p>
        </p:txBody>
      </p:sp>
    </p:spTree>
    <p:extLst>
      <p:ext uri="{BB962C8B-B14F-4D97-AF65-F5344CB8AC3E}">
        <p14:creationId xmlns:p14="http://schemas.microsoft.com/office/powerpoint/2010/main" val="670144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D3A67-E86D-469B-8242-5A2341913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EDE8B-8446-4426-AE7C-F3EFCAECA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97E3C-265C-4BA6-9E9E-CA377097F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CF858-B539-41A2-836E-3792FC319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1C057-498E-4A39-B11B-2DBFA747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4908-3FFE-4259-9323-28AC64E1B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6C530-DEF5-4AE4-BFC4-660B1486B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8F25-37FF-433A-AC44-14E11C565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9D579-51BC-4547-AA61-BF475337B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F91FB-3115-4C20-963A-AEEB4DCE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C2083-FC4C-4FB6-BF9B-6DE0B74AC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2BD19-BAAD-4210-9D75-BC6ED8FEA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Chapter 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2AB26A-1C59-42F0-99CA-8EC090853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4" name="Picture 14" descr="D:\Chapter Resources\chapter 18\art-jpeg\figure-18-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447800"/>
            <a:ext cx="5353090" cy="4724400"/>
          </a:xfrm>
          <a:prstGeom prst="rect">
            <a:avLst/>
          </a:prstGeom>
          <a:noFill/>
        </p:spPr>
      </p:pic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5B2BBD-43BD-40AA-89BE-8A671B2257A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4212"/>
            <a:ext cx="8458200" cy="687388"/>
          </a:xfrm>
        </p:spPr>
        <p:txBody>
          <a:bodyPr/>
          <a:lstStyle/>
          <a:p>
            <a:pPr algn="l" eaLnBrk="1" hangingPunct="1"/>
            <a:r>
              <a:rPr lang="en-US" sz="2800" dirty="0" err="1">
                <a:solidFill>
                  <a:schemeClr val="accent6"/>
                </a:solidFill>
              </a:rPr>
              <a:t>Ketogenic</a:t>
            </a:r>
            <a:r>
              <a:rPr lang="en-US" sz="2800" dirty="0">
                <a:solidFill>
                  <a:schemeClr val="accent6"/>
                </a:solidFill>
              </a:rPr>
              <a:t>		</a:t>
            </a:r>
            <a:r>
              <a:rPr lang="en-US" sz="2800" dirty="0" err="1">
                <a:solidFill>
                  <a:schemeClr val="accent6"/>
                </a:solidFill>
              </a:rPr>
              <a:t>glucogenic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447800"/>
            <a:ext cx="3657600" cy="4724400"/>
          </a:xfrm>
        </p:spPr>
        <p:txBody>
          <a:bodyPr/>
          <a:lstStyle/>
          <a:p>
            <a:pPr eaLnBrk="1" hangingPunct="1"/>
            <a:r>
              <a:rPr lang="en-US" sz="1800" dirty="0"/>
              <a:t>Carbons from the </a:t>
            </a:r>
            <a:r>
              <a:rPr lang="en-US" sz="1800" b="1" dirty="0"/>
              <a:t>pink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  <a:r>
              <a:rPr lang="en-US" sz="1800" dirty="0"/>
              <a:t>amino acids can all participate in </a:t>
            </a:r>
            <a:r>
              <a:rPr lang="en-US" sz="1800" dirty="0" err="1"/>
              <a:t>gluconeogenesis</a:t>
            </a:r>
            <a:endParaRPr lang="en-US" sz="1800" dirty="0"/>
          </a:p>
          <a:p>
            <a:pPr eaLnBrk="1" hangingPunct="1"/>
            <a:r>
              <a:rPr lang="en-US" sz="1800" dirty="0"/>
              <a:t>Carbons from the </a:t>
            </a:r>
            <a:r>
              <a:rPr lang="en-US" sz="1800" b="1" dirty="0"/>
              <a:t>blue</a:t>
            </a:r>
            <a:r>
              <a:rPr lang="en-US" sz="1800" dirty="0"/>
              <a:t> amino acids can all end up as </a:t>
            </a:r>
            <a:r>
              <a:rPr lang="en-US" sz="1800" dirty="0" err="1"/>
              <a:t>acetoacetyl-CoA</a:t>
            </a:r>
            <a:r>
              <a:rPr lang="en-US" sz="1800" dirty="0"/>
              <a:t> and or acetyl-</a:t>
            </a:r>
            <a:r>
              <a:rPr lang="en-US" sz="1800" dirty="0" err="1"/>
              <a:t>CoA</a:t>
            </a:r>
            <a:endParaRPr lang="en-US" sz="1800" dirty="0"/>
          </a:p>
          <a:p>
            <a:pPr lvl="1" eaLnBrk="1" hangingPunct="1"/>
            <a:r>
              <a:rPr lang="en-US" sz="1800" dirty="0"/>
              <a:t>If in excess, these can produce </a:t>
            </a:r>
            <a:r>
              <a:rPr lang="en-US" sz="1800" dirty="0" err="1"/>
              <a:t>ketone</a:t>
            </a:r>
            <a:r>
              <a:rPr lang="en-US" sz="1800" dirty="0"/>
              <a:t> bodies, or fatty acids</a:t>
            </a:r>
          </a:p>
          <a:p>
            <a:pPr eaLnBrk="1" hangingPunct="1"/>
            <a:r>
              <a:rPr lang="en-US" sz="1800" dirty="0" err="1"/>
              <a:t>Trp</a:t>
            </a:r>
            <a:r>
              <a:rPr lang="en-US" sz="1800" dirty="0"/>
              <a:t>, </a:t>
            </a:r>
            <a:r>
              <a:rPr lang="en-US" sz="1800" dirty="0" err="1"/>
              <a:t>Phe</a:t>
            </a:r>
            <a:r>
              <a:rPr lang="en-US" sz="1800" dirty="0"/>
              <a:t>, Tyr, Ile are in both categories</a:t>
            </a:r>
          </a:p>
          <a:p>
            <a:pPr eaLnBrk="1" hangingPunct="1"/>
            <a:r>
              <a:rPr lang="en-US" sz="1800" dirty="0"/>
              <a:t>Only </a:t>
            </a:r>
            <a:r>
              <a:rPr lang="en-US" sz="1800" dirty="0" err="1"/>
              <a:t>Leu</a:t>
            </a:r>
            <a:r>
              <a:rPr lang="en-US" sz="1800" dirty="0"/>
              <a:t> and Lys are </a:t>
            </a:r>
            <a:r>
              <a:rPr lang="en-US" sz="1800" b="1" i="1" dirty="0"/>
              <a:t>solely</a:t>
            </a:r>
            <a:r>
              <a:rPr lang="en-US" sz="1800" b="1" dirty="0"/>
              <a:t> </a:t>
            </a:r>
            <a:r>
              <a:rPr lang="en-US" sz="1800" dirty="0" err="1"/>
              <a:t>ketogenic</a:t>
            </a:r>
            <a:endParaRPr lang="en-US" sz="1800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168275" algn="l"/>
              </a:tabLst>
              <a:defRPr/>
            </a:pPr>
            <a:r>
              <a:rPr 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Amino Acid Metabolism</a:t>
            </a:r>
          </a:p>
        </p:txBody>
      </p:sp>
      <p:cxnSp>
        <p:nvCxnSpPr>
          <p:cNvPr id="17" name="Elbow Connector 16"/>
          <p:cNvCxnSpPr/>
          <p:nvPr/>
        </p:nvCxnSpPr>
        <p:spPr>
          <a:xfrm rot="5400000" flipH="1" flipV="1">
            <a:off x="-830064" y="2898562"/>
            <a:ext cx="5415386" cy="1198488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5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71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Ketogenic  glucogenic</vt:lpstr>
    </vt:vector>
  </TitlesOfParts>
  <Company>Western Connecticut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NigroA</dc:creator>
  <cp:lastModifiedBy>Judith Prieto</cp:lastModifiedBy>
  <cp:revision>178</cp:revision>
  <cp:lastPrinted>2023-03-09T18:13:43Z</cp:lastPrinted>
  <dcterms:created xsi:type="dcterms:W3CDTF">2007-11-30T14:52:14Z</dcterms:created>
  <dcterms:modified xsi:type="dcterms:W3CDTF">2023-06-07T16:50:34Z</dcterms:modified>
</cp:coreProperties>
</file>