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3440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ee5c49752d009b/3BioWiki/DOE_BC_Book/ClimateChangeChapter/CCHealth/heat_waves_fig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ee5c49752d009b/3BioWiki/DOE_BC_Book/ClimateChangeChapter/CCHealth/heat_waves_fig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ee5c49752d009b/3BioWiki/DOE_BC_Book/ClimateChangeChapter/CCHealth/heat_waves_fig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ee5c49752d009b/3BioWiki/DOE_BC_Book/ClimateChangeChapter/CCHealth/heat_waves_fig-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'heat_waves_fig-1'!$B$7</c:f>
              <c:strCache>
                <c:ptCount val="1"/>
                <c:pt idx="0">
                  <c:v>Frequency (average number of heat waves per year)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'heat_waves_fig-1'!$A$8:$A$14</c:f>
              <c:strCache>
                <c:ptCount val="7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  <c:pt idx="6">
                  <c:v>2020s</c:v>
                </c:pt>
              </c:strCache>
            </c:strRef>
          </c:cat>
          <c:val>
            <c:numRef>
              <c:f>'heat_waves_fig-1'!$B$8:$B$14</c:f>
              <c:numCache>
                <c:formatCode>General</c:formatCode>
                <c:ptCount val="7"/>
                <c:pt idx="0">
                  <c:v>2.1720000000000002</c:v>
                </c:pt>
                <c:pt idx="1">
                  <c:v>2.8420000000000001</c:v>
                </c:pt>
                <c:pt idx="2">
                  <c:v>3.2160000000000002</c:v>
                </c:pt>
                <c:pt idx="3">
                  <c:v>3.956</c:v>
                </c:pt>
                <c:pt idx="4">
                  <c:v>4.6680000000000001</c:v>
                </c:pt>
                <c:pt idx="5">
                  <c:v>5.9640000000000004</c:v>
                </c:pt>
                <c:pt idx="6">
                  <c:v>6.14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2-4AE1-8CB2-9EA95F3F8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946575"/>
        <c:axId val="1830955215"/>
      </c:barChart>
      <c:catAx>
        <c:axId val="183094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55215"/>
        <c:crosses val="autoZero"/>
        <c:auto val="1"/>
        <c:lblAlgn val="ctr"/>
        <c:lblOffset val="100"/>
        <c:noMultiLvlLbl val="0"/>
      </c:catAx>
      <c:valAx>
        <c:axId val="1830955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46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'heat_waves_fig-1'!$C$7</c:f>
              <c:strCache>
                <c:ptCount val="1"/>
                <c:pt idx="0">
                  <c:v>Duration (average number of individual heat waves)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'heat_waves_fig-1'!$A$8:$A$14</c:f>
              <c:strCache>
                <c:ptCount val="7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  <c:pt idx="6">
                  <c:v>2020s</c:v>
                </c:pt>
              </c:strCache>
            </c:strRef>
          </c:cat>
          <c:val>
            <c:numRef>
              <c:f>'heat_waves_fig-1'!$C$8:$C$14</c:f>
              <c:numCache>
                <c:formatCode>General</c:formatCode>
                <c:ptCount val="7"/>
                <c:pt idx="0">
                  <c:v>3.0034180109999999</c:v>
                </c:pt>
                <c:pt idx="1">
                  <c:v>3.2065476209999999</c:v>
                </c:pt>
                <c:pt idx="2">
                  <c:v>3.2997599050000002</c:v>
                </c:pt>
                <c:pt idx="3">
                  <c:v>3.4666307679999999</c:v>
                </c:pt>
                <c:pt idx="4">
                  <c:v>3.654335637</c:v>
                </c:pt>
                <c:pt idx="5">
                  <c:v>4.0446450379999996</c:v>
                </c:pt>
                <c:pt idx="6">
                  <c:v>4.0346013430000003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D-49AB-BD13-A91335260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984495"/>
        <c:axId val="1830993135"/>
      </c:barChart>
      <c:catAx>
        <c:axId val="1830984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93135"/>
        <c:crosses val="autoZero"/>
        <c:auto val="1"/>
        <c:lblAlgn val="ctr"/>
        <c:lblOffset val="100"/>
        <c:noMultiLvlLbl val="0"/>
      </c:catAx>
      <c:valAx>
        <c:axId val="183099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84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'heat_waves_fig-1'!$D$7</c:f>
              <c:strCache>
                <c:ptCount val="1"/>
                <c:pt idx="0">
                  <c:v>Season (average length of annual heat wave season)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'heat_waves_fig-1'!$A$8:$A$14</c:f>
              <c:strCache>
                <c:ptCount val="7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  <c:pt idx="6">
                  <c:v>2020s</c:v>
                </c:pt>
              </c:strCache>
            </c:strRef>
          </c:cat>
          <c:val>
            <c:numRef>
              <c:f>'heat_waves_fig-1'!$D$8:$D$14</c:f>
              <c:numCache>
                <c:formatCode>General</c:formatCode>
                <c:ptCount val="7"/>
                <c:pt idx="0">
                  <c:v>23.75</c:v>
                </c:pt>
                <c:pt idx="1">
                  <c:v>33.97</c:v>
                </c:pt>
                <c:pt idx="2">
                  <c:v>38.81</c:v>
                </c:pt>
                <c:pt idx="3">
                  <c:v>47.512</c:v>
                </c:pt>
                <c:pt idx="4">
                  <c:v>53.497999999999998</c:v>
                </c:pt>
                <c:pt idx="5">
                  <c:v>68.518000000000001</c:v>
                </c:pt>
                <c:pt idx="6">
                  <c:v>72.680000000000007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7-48C7-9F79-E5FEB5B13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985935"/>
        <c:axId val="1830982095"/>
      </c:barChart>
      <c:catAx>
        <c:axId val="183098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82095"/>
        <c:crosses val="autoZero"/>
        <c:auto val="1"/>
        <c:lblAlgn val="ctr"/>
        <c:lblOffset val="100"/>
        <c:noMultiLvlLbl val="0"/>
      </c:catAx>
      <c:valAx>
        <c:axId val="183098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8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'heat_waves_fig-1'!$E$7</c:f>
              <c:strCache>
                <c:ptCount val="1"/>
                <c:pt idx="0">
                  <c:v>Intensity (average temperature above local threshold during heat waves)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'heat_waves_fig-1'!$A$8:$A$14</c:f>
              <c:strCache>
                <c:ptCount val="7"/>
                <c:pt idx="0">
                  <c:v>1960s</c:v>
                </c:pt>
                <c:pt idx="1">
                  <c:v>1970s</c:v>
                </c:pt>
                <c:pt idx="2">
                  <c:v>1980s</c:v>
                </c:pt>
                <c:pt idx="3">
                  <c:v>1990s</c:v>
                </c:pt>
                <c:pt idx="4">
                  <c:v>2000s</c:v>
                </c:pt>
                <c:pt idx="5">
                  <c:v>2010s</c:v>
                </c:pt>
                <c:pt idx="6">
                  <c:v>2020s</c:v>
                </c:pt>
              </c:strCache>
            </c:strRef>
          </c:cat>
          <c:val>
            <c:numRef>
              <c:f>'heat_waves_fig-1'!$E$8:$E$14</c:f>
              <c:numCache>
                <c:formatCode>General</c:formatCode>
                <c:ptCount val="7"/>
                <c:pt idx="0">
                  <c:v>1.9497384609999999</c:v>
                </c:pt>
                <c:pt idx="1">
                  <c:v>2.0632357410000002</c:v>
                </c:pt>
                <c:pt idx="2">
                  <c:v>2.15335974</c:v>
                </c:pt>
                <c:pt idx="3">
                  <c:v>2.250609587</c:v>
                </c:pt>
                <c:pt idx="4">
                  <c:v>2.2978380710000001</c:v>
                </c:pt>
                <c:pt idx="5">
                  <c:v>2.3604801499999999</c:v>
                </c:pt>
                <c:pt idx="6">
                  <c:v>2.3228272900000002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E-4067-A9D4-92AD69EAD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0999375"/>
        <c:axId val="1831003695"/>
      </c:barChart>
      <c:catAx>
        <c:axId val="183099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03695"/>
        <c:crosses val="autoZero"/>
        <c:auto val="1"/>
        <c:lblAlgn val="ctr"/>
        <c:lblOffset val="100"/>
        <c:noMultiLvlLbl val="0"/>
      </c:catAx>
      <c:valAx>
        <c:axId val="1831003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9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2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2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4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7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2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3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30AE-A7D9-4769-87EC-62A8534E2760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E4B81-6A5F-484C-ABE7-99B2BF76E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1C49FCD-A327-FC05-6544-33E8042EB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587653"/>
              </p:ext>
            </p:extLst>
          </p:nvPr>
        </p:nvGraphicFramePr>
        <p:xfrm>
          <a:off x="-6350" y="5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B083F27-917C-76F6-F1FD-FB0245CA30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690677"/>
              </p:ext>
            </p:extLst>
          </p:nvPr>
        </p:nvGraphicFramePr>
        <p:xfrm>
          <a:off x="4572000" y="5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E4420ED-1918-5FEF-819C-30736330D3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020889"/>
              </p:ext>
            </p:extLst>
          </p:nvPr>
        </p:nvGraphicFramePr>
        <p:xfrm>
          <a:off x="-6350" y="2806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A2C1355-33BD-2A50-41AC-D261EF485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304644"/>
              </p:ext>
            </p:extLst>
          </p:nvPr>
        </p:nvGraphicFramePr>
        <p:xfrm>
          <a:off x="4559300" y="28003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9720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Jakubowski</dc:creator>
  <cp:lastModifiedBy>Henry Jakubowski</cp:lastModifiedBy>
  <cp:revision>1</cp:revision>
  <dcterms:created xsi:type="dcterms:W3CDTF">2023-06-05T14:29:36Z</dcterms:created>
  <dcterms:modified xsi:type="dcterms:W3CDTF">2023-06-05T14:34:03Z</dcterms:modified>
</cp:coreProperties>
</file>