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0058400" cy="12801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990099"/>
    <a:srgbClr val="00FF00"/>
    <a:srgbClr val="800080"/>
    <a:srgbClr val="993366"/>
    <a:srgbClr val="990000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354" y="2352"/>
      </p:cViewPr>
      <p:guideLst>
        <p:guide orient="horz" pos="403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CBB5-6D02-4BB1-B11A-255142F717BD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685800"/>
            <a:ext cx="269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43AA-821B-4271-A14E-D83540A6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043AA-821B-4271-A14E-D83540A68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2" y="3976797"/>
            <a:ext cx="854964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7254240"/>
            <a:ext cx="704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5" y="684531"/>
            <a:ext cx="1697356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684531"/>
            <a:ext cx="4924425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9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8226214"/>
            <a:ext cx="8549640" cy="254254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5425867"/>
            <a:ext cx="8549640" cy="28003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8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3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865544"/>
            <a:ext cx="4444207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059766"/>
            <a:ext cx="4444207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865544"/>
            <a:ext cx="4445952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059766"/>
            <a:ext cx="4445952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509694"/>
            <a:ext cx="3309144" cy="216916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509696"/>
            <a:ext cx="5622926" cy="1092581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2678856"/>
            <a:ext cx="3309144" cy="8756651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2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8961122"/>
            <a:ext cx="6035040" cy="10579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846"/>
            <a:ext cx="6035040" cy="76809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0019033"/>
            <a:ext cx="6035040" cy="1502409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87043"/>
            <a:ext cx="9052560" cy="8448464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2" y="11865190"/>
            <a:ext cx="31851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ibosome" TargetMode="Externa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3.emf"/><Relationship Id="rId26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8.png"/><Relationship Id="rId7" Type="http://schemas.openxmlformats.org/officeDocument/2006/relationships/hyperlink" Target="http://en.wikipedia.org/wiki/Cytosol" TargetMode="External"/><Relationship Id="rId12" Type="http://schemas.openxmlformats.org/officeDocument/2006/relationships/hyperlink" Target="http://en.wikipedia.org/wiki/Lysosome" TargetMode="External"/><Relationship Id="rId17" Type="http://schemas.openxmlformats.org/officeDocument/2006/relationships/oleObject" Target="../embeddings/oleObject3.bin"/><Relationship Id="rId25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emf"/><Relationship Id="rId2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6" Type="http://schemas.openxmlformats.org/officeDocument/2006/relationships/hyperlink" Target="http://en.wikipedia.org/wiki/Cytoplasm" TargetMode="External"/><Relationship Id="rId11" Type="http://schemas.openxmlformats.org/officeDocument/2006/relationships/hyperlink" Target="http://en.wikipedia.org/wiki/Peroxisome" TargetMode="External"/><Relationship Id="rId24" Type="http://schemas.openxmlformats.org/officeDocument/2006/relationships/image" Target="../media/image5.emf"/><Relationship Id="rId5" Type="http://schemas.openxmlformats.org/officeDocument/2006/relationships/hyperlink" Target="http://en.wikipedia.org/wiki/Mitochondrion" TargetMode="External"/><Relationship Id="rId15" Type="http://schemas.openxmlformats.org/officeDocument/2006/relationships/oleObject" Target="../embeddings/oleObject2.bin"/><Relationship Id="rId23" Type="http://schemas.openxmlformats.org/officeDocument/2006/relationships/oleObject" Target="../embeddings/oleObject5.bin"/><Relationship Id="rId10" Type="http://schemas.openxmlformats.org/officeDocument/2006/relationships/hyperlink" Target="http://en.wikipedia.org/wiki/Cell_membrane" TargetMode="External"/><Relationship Id="rId19" Type="http://schemas.openxmlformats.org/officeDocument/2006/relationships/oleObject" Target="../embeddings/oleObject4.bin"/><Relationship Id="rId4" Type="http://schemas.openxmlformats.org/officeDocument/2006/relationships/image" Target="../media/image7.png"/><Relationship Id="rId9" Type="http://schemas.openxmlformats.org/officeDocument/2006/relationships/hyperlink" Target="http://en.wikipedia.org/wiki/Endoplasmic_reticulum" TargetMode="External"/><Relationship Id="rId14" Type="http://schemas.openxmlformats.org/officeDocument/2006/relationships/image" Target="../media/image1.emf"/><Relationship Id="rId22" Type="http://schemas.openxmlformats.org/officeDocument/2006/relationships/image" Target="../media/image9.png"/><Relationship Id="rId27" Type="http://schemas.openxmlformats.org/officeDocument/2006/relationships/hyperlink" Target="http://en.wikipedia.org/wiki/Golgi_appara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53" y="1667207"/>
            <a:ext cx="677545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" name="Straight Connector 103"/>
          <p:cNvCxnSpPr/>
          <p:nvPr/>
        </p:nvCxnSpPr>
        <p:spPr>
          <a:xfrm>
            <a:off x="4535418" y="2267016"/>
            <a:ext cx="513871" cy="4732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227754" y="1969522"/>
            <a:ext cx="1380571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 smtClean="0">
                <a:hlinkClick r:id="rId5"/>
              </a:rPr>
              <a:t>mitochondrion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984769" y="2624151"/>
            <a:ext cx="1043234" cy="578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>
                <a:hlinkClick r:id="rId6"/>
              </a:rPr>
              <a:t>cytoplasm</a:t>
            </a:r>
            <a:endParaRPr lang="en-US" sz="1400" dirty="0"/>
          </a:p>
          <a:p>
            <a:pPr algn="ctr"/>
            <a:r>
              <a:rPr lang="en-US" sz="1400" dirty="0">
                <a:hlinkClick r:id="rId7"/>
              </a:rPr>
              <a:t>cytosol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257881" y="1777887"/>
            <a:ext cx="986360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8"/>
              </a:rPr>
              <a:t>ribosome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291527" y="1680938"/>
            <a:ext cx="1181879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Rough </a:t>
            </a:r>
            <a:r>
              <a:rPr lang="en-US" sz="1400" dirty="0" err="1">
                <a:hlinkClick r:id="rId9"/>
              </a:rPr>
              <a:t>endo</a:t>
            </a:r>
            <a:r>
              <a:rPr lang="en-US" sz="1400" dirty="0">
                <a:hlinkClick r:id="rId9"/>
              </a:rPr>
              <a:t>. reticulum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487524" y="2481348"/>
            <a:ext cx="1383456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0"/>
              </a:rPr>
              <a:t>cell membrane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859703" y="4845178"/>
            <a:ext cx="1148263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1"/>
              </a:rPr>
              <a:t>peroxisome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714572" y="6061029"/>
            <a:ext cx="1222001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smooth</a:t>
            </a:r>
          </a:p>
          <a:p>
            <a:pPr algn="ctr"/>
            <a:r>
              <a:rPr lang="en-US" sz="1400" dirty="0">
                <a:hlinkClick r:id="rId9"/>
              </a:rPr>
              <a:t>endoplasmic</a:t>
            </a:r>
          </a:p>
          <a:p>
            <a:pPr algn="ctr"/>
            <a:r>
              <a:rPr lang="en-US" sz="1400" dirty="0">
                <a:hlinkClick r:id="rId9"/>
              </a:rPr>
              <a:t>reticulum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854326" y="3861136"/>
            <a:ext cx="979884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2"/>
              </a:rPr>
              <a:t>lysosome</a:t>
            </a:r>
            <a:endParaRPr lang="en-US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430047" y="0"/>
            <a:ext cx="2920544" cy="594009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dirty="0" smtClean="0"/>
              <a:t>CARBOHYDRATES</a:t>
            </a:r>
            <a:endParaRPr lang="en-US" sz="19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778053" y="6928823"/>
            <a:ext cx="1318894" cy="347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300" dirty="0" smtClean="0"/>
              <a:t>free ribosome</a:t>
            </a:r>
            <a:endParaRPr lang="en-US" sz="13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826969" y="5817652"/>
            <a:ext cx="373534" cy="31693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4240338" y="5186535"/>
            <a:ext cx="126939" cy="11230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2310040" y="5234557"/>
            <a:ext cx="333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ER</a:t>
            </a:r>
            <a:endParaRPr lang="en-US" sz="1100" b="1" dirty="0">
              <a:solidFill>
                <a:srgbClr val="7030A0"/>
              </a:solidFill>
            </a:endParaRPr>
          </a:p>
        </p:txBody>
      </p:sp>
      <p:grpSp>
        <p:nvGrpSpPr>
          <p:cNvPr id="252" name="Group 251"/>
          <p:cNvGrpSpPr/>
          <p:nvPr/>
        </p:nvGrpSpPr>
        <p:grpSpPr>
          <a:xfrm>
            <a:off x="6157466" y="5281357"/>
            <a:ext cx="276927" cy="191218"/>
            <a:chOff x="6901586" y="9039157"/>
            <a:chExt cx="489543" cy="338029"/>
          </a:xfrm>
        </p:grpSpPr>
        <p:sp>
          <p:nvSpPr>
            <p:cNvPr id="253" name="Oval 252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TextBox 257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86" name="Straight Arrow Connector 285"/>
          <p:cNvCxnSpPr/>
          <p:nvPr/>
        </p:nvCxnSpPr>
        <p:spPr>
          <a:xfrm flipH="1" flipV="1">
            <a:off x="7124383" y="4412525"/>
            <a:ext cx="865049" cy="57359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/>
          <p:cNvSpPr/>
          <p:nvPr/>
        </p:nvSpPr>
        <p:spPr>
          <a:xfrm rot="16200000">
            <a:off x="6900432" y="4254639"/>
            <a:ext cx="256032" cy="195378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rot="16200000">
            <a:off x="6864688" y="4303676"/>
            <a:ext cx="230216" cy="9730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TextBox 302"/>
          <p:cNvSpPr txBox="1"/>
          <p:nvPr/>
        </p:nvSpPr>
        <p:spPr>
          <a:xfrm>
            <a:off x="4483774" y="4140569"/>
            <a:ext cx="13820" cy="4451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9224" name="TextBox 9223"/>
          <p:cNvSpPr txBox="1"/>
          <p:nvPr/>
        </p:nvSpPr>
        <p:spPr>
          <a:xfrm>
            <a:off x="6201166" y="5889480"/>
            <a:ext cx="113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cell membrane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glycoprotein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225" name="TextBox 9224"/>
          <p:cNvSpPr txBox="1"/>
          <p:nvPr/>
        </p:nvSpPr>
        <p:spPr>
          <a:xfrm>
            <a:off x="6616607" y="506669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free</a:t>
            </a:r>
          </a:p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650285" y="4394313"/>
            <a:ext cx="2743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290267" y="4961392"/>
            <a:ext cx="2743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5734837" y="4992342"/>
            <a:ext cx="2743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3" name="Group 292"/>
          <p:cNvGrpSpPr>
            <a:grpSpLocks noChangeAspect="1"/>
          </p:cNvGrpSpPr>
          <p:nvPr/>
        </p:nvGrpSpPr>
        <p:grpSpPr>
          <a:xfrm>
            <a:off x="3313162" y="4657336"/>
            <a:ext cx="80819" cy="107283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294" name="Group 293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296" name="Oval 295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TextBox 294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06" name="Group 305"/>
          <p:cNvGrpSpPr>
            <a:grpSpLocks noChangeAspect="1"/>
          </p:cNvGrpSpPr>
          <p:nvPr/>
        </p:nvGrpSpPr>
        <p:grpSpPr>
          <a:xfrm rot="11138471">
            <a:off x="4264078" y="5186535"/>
            <a:ext cx="80819" cy="107283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307" name="Group 306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309" name="Oval 308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8" name="TextBox 307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6527418" y="5123027"/>
            <a:ext cx="161637" cy="214566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312" name="Group 311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321" name="Oval 320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TextBox 312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sp>
        <p:nvSpPr>
          <p:cNvPr id="323" name="TextBox 322"/>
          <p:cNvSpPr txBox="1"/>
          <p:nvPr/>
        </p:nvSpPr>
        <p:spPr>
          <a:xfrm>
            <a:off x="3924451" y="5296644"/>
            <a:ext cx="75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ER-attached</a:t>
            </a:r>
          </a:p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689973"/>
              </p:ext>
            </p:extLst>
          </p:nvPr>
        </p:nvGraphicFramePr>
        <p:xfrm>
          <a:off x="101551" y="7808742"/>
          <a:ext cx="5167313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CS ChemDraw Drawing" r:id="rId13" imgW="8566034" imgH="2942276" progId="ChemDraw.Document.6.0">
                  <p:embed/>
                </p:oleObj>
              </mc:Choice>
              <mc:Fallback>
                <p:oleObj name="CS ChemDraw Drawing" r:id="rId13" imgW="8566034" imgH="29422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1551" y="7808742"/>
                        <a:ext cx="5167313" cy="177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061654"/>
              </p:ext>
            </p:extLst>
          </p:nvPr>
        </p:nvGraphicFramePr>
        <p:xfrm>
          <a:off x="130917" y="116025"/>
          <a:ext cx="3500437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CS ChemDraw Drawing" r:id="rId15" imgW="4705609" imgH="2280939" progId="ChemDraw.Document.6.0">
                  <p:embed/>
                </p:oleObj>
              </mc:Choice>
              <mc:Fallback>
                <p:oleObj name="CS ChemDraw Drawing" r:id="rId15" imgW="4705609" imgH="22809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0917" y="116025"/>
                        <a:ext cx="3500437" cy="169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689853"/>
              </p:ext>
            </p:extLst>
          </p:nvPr>
        </p:nvGraphicFramePr>
        <p:xfrm>
          <a:off x="4663752" y="1015671"/>
          <a:ext cx="1323545" cy="65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CS ChemDraw Drawing" r:id="rId17" imgW="2360363" imgH="1162604" progId="ChemDraw.Document.6.0">
                  <p:embed/>
                </p:oleObj>
              </mc:Choice>
              <mc:Fallback>
                <p:oleObj name="CS ChemDraw Drawing" r:id="rId17" imgW="2360363" imgH="11626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63752" y="1015671"/>
                        <a:ext cx="1323545" cy="651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799505"/>
              </p:ext>
            </p:extLst>
          </p:nvPr>
        </p:nvGraphicFramePr>
        <p:xfrm>
          <a:off x="5694380" y="594009"/>
          <a:ext cx="1305890" cy="93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CS ChemDraw Drawing" r:id="rId19" imgW="2291528" imgH="1639307" progId="ChemDraw.Document.6.0">
                  <p:embed/>
                </p:oleObj>
              </mc:Choice>
              <mc:Fallback>
                <p:oleObj name="CS ChemDraw Drawing" r:id="rId19" imgW="2291528" imgH="16393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94380" y="594009"/>
                        <a:ext cx="1305890" cy="937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224526" y="7776797"/>
            <a:ext cx="1020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Secreted </a:t>
            </a:r>
            <a:br>
              <a:rPr lang="en-US" sz="1200" dirty="0" smtClean="0"/>
            </a:br>
            <a:r>
              <a:rPr lang="en-US" sz="1200" dirty="0" smtClean="0"/>
              <a:t>glycoproteins</a:t>
            </a:r>
            <a:br>
              <a:rPr lang="en-US" sz="1200" dirty="0" smtClean="0"/>
            </a:br>
            <a:r>
              <a:rPr lang="en-US" sz="1200" dirty="0" smtClean="0"/>
              <a:t>(not to scale)</a:t>
            </a:r>
            <a:endParaRPr lang="en-US" sz="1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793115" y="7440284"/>
            <a:ext cx="400887" cy="709777"/>
            <a:chOff x="6793115" y="7440284"/>
            <a:chExt cx="400887" cy="709777"/>
          </a:xfrm>
        </p:grpSpPr>
        <p:pic>
          <p:nvPicPr>
            <p:cNvPr id="118" name="Picture 10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90385">
              <a:off x="6729370" y="7685428"/>
              <a:ext cx="528378" cy="40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9" name="Oval 118"/>
            <p:cNvSpPr/>
            <p:nvPr/>
          </p:nvSpPr>
          <p:spPr>
            <a:xfrm rot="15590385">
              <a:off x="6799312" y="7440284"/>
              <a:ext cx="207103" cy="20710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 rot="7332690">
            <a:off x="4313273" y="4616677"/>
            <a:ext cx="366047" cy="808394"/>
            <a:chOff x="6018213" y="1416050"/>
            <a:chExt cx="639762" cy="1412875"/>
          </a:xfrm>
        </p:grpSpPr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292850" y="2276475"/>
              <a:ext cx="107950" cy="10795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7"/>
            <p:cNvSpPr>
              <a:spLocks noChangeShapeType="1"/>
            </p:cNvSpPr>
            <p:nvPr/>
          </p:nvSpPr>
          <p:spPr bwMode="auto">
            <a:xfrm flipV="1">
              <a:off x="6348413" y="2200275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8"/>
            <p:cNvSpPr>
              <a:spLocks noChangeArrowheads="1"/>
            </p:cNvSpPr>
            <p:nvPr/>
          </p:nvSpPr>
          <p:spPr bwMode="auto">
            <a:xfrm>
              <a:off x="6291263" y="2085975"/>
              <a:ext cx="107950" cy="10795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9"/>
            <p:cNvSpPr>
              <a:spLocks noChangeShapeType="1"/>
            </p:cNvSpPr>
            <p:nvPr/>
          </p:nvSpPr>
          <p:spPr bwMode="auto">
            <a:xfrm flipV="1">
              <a:off x="6343650" y="2003425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Oval 10"/>
            <p:cNvSpPr>
              <a:spLocks noChangeArrowheads="1"/>
            </p:cNvSpPr>
            <p:nvPr/>
          </p:nvSpPr>
          <p:spPr bwMode="auto">
            <a:xfrm>
              <a:off x="6288088" y="1892300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1"/>
            <p:cNvSpPr>
              <a:spLocks noChangeShapeType="1"/>
            </p:cNvSpPr>
            <p:nvPr/>
          </p:nvSpPr>
          <p:spPr bwMode="auto">
            <a:xfrm rot="18756726" flipV="1">
              <a:off x="6279356" y="1831182"/>
              <a:ext cx="1587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 rot="2843274" flipH="1" flipV="1">
              <a:off x="6404769" y="1837532"/>
              <a:ext cx="1587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13"/>
            <p:cNvSpPr>
              <a:spLocks noChangeArrowheads="1"/>
            </p:cNvSpPr>
            <p:nvPr/>
          </p:nvSpPr>
          <p:spPr bwMode="auto">
            <a:xfrm>
              <a:off x="6416675" y="1751013"/>
              <a:ext cx="109538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14"/>
            <p:cNvSpPr>
              <a:spLocks noChangeArrowheads="1"/>
            </p:cNvSpPr>
            <p:nvPr/>
          </p:nvSpPr>
          <p:spPr bwMode="auto">
            <a:xfrm>
              <a:off x="6159500" y="1749425"/>
              <a:ext cx="109538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15"/>
            <p:cNvSpPr>
              <a:spLocks noChangeShapeType="1"/>
            </p:cNvSpPr>
            <p:nvPr/>
          </p:nvSpPr>
          <p:spPr bwMode="auto">
            <a:xfrm rot="18756726" flipV="1">
              <a:off x="6407944" y="169624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6"/>
            <p:cNvSpPr>
              <a:spLocks noChangeShapeType="1"/>
            </p:cNvSpPr>
            <p:nvPr/>
          </p:nvSpPr>
          <p:spPr bwMode="auto">
            <a:xfrm rot="2843274" flipH="1" flipV="1">
              <a:off x="6538119" y="169624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 rot="18756726" flipV="1">
              <a:off x="6142831" y="1701007"/>
              <a:ext cx="1587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18"/>
            <p:cNvSpPr>
              <a:spLocks noChangeArrowheads="1"/>
            </p:cNvSpPr>
            <p:nvPr/>
          </p:nvSpPr>
          <p:spPr bwMode="auto">
            <a:xfrm>
              <a:off x="6021388" y="1614488"/>
              <a:ext cx="109537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Oval 19"/>
            <p:cNvSpPr>
              <a:spLocks noChangeArrowheads="1"/>
            </p:cNvSpPr>
            <p:nvPr/>
          </p:nvSpPr>
          <p:spPr bwMode="auto">
            <a:xfrm>
              <a:off x="6284913" y="1609725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Oval 20"/>
            <p:cNvSpPr>
              <a:spLocks noChangeArrowheads="1"/>
            </p:cNvSpPr>
            <p:nvPr/>
          </p:nvSpPr>
          <p:spPr bwMode="auto">
            <a:xfrm>
              <a:off x="6548438" y="1604963"/>
              <a:ext cx="109537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21"/>
            <p:cNvSpPr>
              <a:spLocks noChangeShapeType="1"/>
            </p:cNvSpPr>
            <p:nvPr/>
          </p:nvSpPr>
          <p:spPr bwMode="auto">
            <a:xfrm flipV="1">
              <a:off x="6073775" y="1531938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Oval 22"/>
            <p:cNvSpPr>
              <a:spLocks noChangeArrowheads="1"/>
            </p:cNvSpPr>
            <p:nvPr/>
          </p:nvSpPr>
          <p:spPr bwMode="auto">
            <a:xfrm>
              <a:off x="6018213" y="1420813"/>
              <a:ext cx="109537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28"/>
            <p:cNvSpPr>
              <a:spLocks noChangeShapeType="1"/>
            </p:cNvSpPr>
            <p:nvPr/>
          </p:nvSpPr>
          <p:spPr bwMode="auto">
            <a:xfrm flipV="1">
              <a:off x="6600825" y="1527175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Oval 29"/>
            <p:cNvSpPr>
              <a:spLocks noChangeArrowheads="1"/>
            </p:cNvSpPr>
            <p:nvPr/>
          </p:nvSpPr>
          <p:spPr bwMode="auto">
            <a:xfrm>
              <a:off x="6545263" y="1416050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323"/>
            <p:cNvSpPr>
              <a:spLocks noChangeArrowheads="1"/>
            </p:cNvSpPr>
            <p:nvPr/>
          </p:nvSpPr>
          <p:spPr bwMode="auto">
            <a:xfrm>
              <a:off x="6283325" y="2435225"/>
              <a:ext cx="127000" cy="190500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324"/>
            <p:cNvSpPr>
              <a:spLocks noChangeShapeType="1"/>
            </p:cNvSpPr>
            <p:nvPr/>
          </p:nvSpPr>
          <p:spPr bwMode="auto">
            <a:xfrm>
              <a:off x="6343650" y="2387600"/>
              <a:ext cx="0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325"/>
            <p:cNvSpPr>
              <a:spLocks/>
            </p:cNvSpPr>
            <p:nvPr/>
          </p:nvSpPr>
          <p:spPr bwMode="auto">
            <a:xfrm>
              <a:off x="6337300" y="2635250"/>
              <a:ext cx="34925" cy="193675"/>
            </a:xfrm>
            <a:custGeom>
              <a:avLst/>
              <a:gdLst>
                <a:gd name="T0" fmla="*/ 6 w 22"/>
                <a:gd name="T1" fmla="*/ 0 h 122"/>
                <a:gd name="T2" fmla="*/ 16 w 22"/>
                <a:gd name="T3" fmla="*/ 16 h 122"/>
                <a:gd name="T4" fmla="*/ 0 w 22"/>
                <a:gd name="T5" fmla="*/ 46 h 122"/>
                <a:gd name="T6" fmla="*/ 10 w 22"/>
                <a:gd name="T7" fmla="*/ 66 h 122"/>
                <a:gd name="T8" fmla="*/ 20 w 22"/>
                <a:gd name="T9" fmla="*/ 84 h 122"/>
                <a:gd name="T10" fmla="*/ 18 w 22"/>
                <a:gd name="T1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22">
                  <a:moveTo>
                    <a:pt x="6" y="0"/>
                  </a:moveTo>
                  <a:cubicBezTo>
                    <a:pt x="11" y="14"/>
                    <a:pt x="6" y="10"/>
                    <a:pt x="16" y="16"/>
                  </a:cubicBezTo>
                  <a:cubicBezTo>
                    <a:pt x="22" y="34"/>
                    <a:pt x="12" y="38"/>
                    <a:pt x="0" y="46"/>
                  </a:cubicBezTo>
                  <a:cubicBezTo>
                    <a:pt x="2" y="56"/>
                    <a:pt x="1" y="60"/>
                    <a:pt x="10" y="66"/>
                  </a:cubicBezTo>
                  <a:cubicBezTo>
                    <a:pt x="19" y="80"/>
                    <a:pt x="16" y="73"/>
                    <a:pt x="20" y="84"/>
                  </a:cubicBezTo>
                  <a:cubicBezTo>
                    <a:pt x="18" y="114"/>
                    <a:pt x="18" y="101"/>
                    <a:pt x="18" y="1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006710" y="556772"/>
            <a:ext cx="254902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Monosaccharides</a:t>
            </a:r>
            <a:endParaRPr lang="en-US" sz="18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Found in the cytosol and in organelles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Use for energy production and in biosynthesis</a:t>
            </a:r>
            <a:endParaRPr lang="en-US" sz="1100" dirty="0"/>
          </a:p>
        </p:txBody>
      </p:sp>
      <p:sp>
        <p:nvSpPr>
          <p:cNvPr id="201" name="TextBox 200"/>
          <p:cNvSpPr txBox="1"/>
          <p:nvPr/>
        </p:nvSpPr>
        <p:spPr>
          <a:xfrm>
            <a:off x="308114" y="1600190"/>
            <a:ext cx="252609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Simple polysaccharides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Glycogen and starch polymers of glucose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Glycogen in granules in cytoplasm in muscle and liver cells</a:t>
            </a:r>
          </a:p>
          <a:p>
            <a:endParaRPr lang="en-US" sz="1100" dirty="0"/>
          </a:p>
        </p:txBody>
      </p:sp>
      <p:sp>
        <p:nvSpPr>
          <p:cNvPr id="202" name="TextBox 201"/>
          <p:cNvSpPr txBox="1"/>
          <p:nvPr/>
        </p:nvSpPr>
        <p:spPr>
          <a:xfrm>
            <a:off x="3312974" y="11078152"/>
            <a:ext cx="32555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Glycosoaminoglycans</a:t>
            </a:r>
            <a:r>
              <a:rPr lang="en-US" sz="1800" dirty="0" smtClean="0"/>
              <a:t> GAGs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Linear, </a:t>
            </a:r>
            <a:r>
              <a:rPr lang="en-US" sz="1200" dirty="0" err="1" smtClean="0"/>
              <a:t>unbranched</a:t>
            </a:r>
            <a:r>
              <a:rPr lang="en-US" sz="1200" dirty="0" smtClean="0"/>
              <a:t> polysaccharide with </a:t>
            </a:r>
            <a:r>
              <a:rPr lang="en-US" sz="1200" dirty="0" err="1" smtClean="0"/>
              <a:t>dissacharide</a:t>
            </a:r>
            <a:r>
              <a:rPr lang="en-US" sz="1200" dirty="0" smtClean="0"/>
              <a:t> repeat of a hexose and </a:t>
            </a:r>
            <a:r>
              <a:rPr lang="en-US" sz="1200" dirty="0" err="1" smtClean="0"/>
              <a:t>hexosamine</a:t>
            </a:r>
            <a:r>
              <a:rPr lang="en-US" sz="1200" dirty="0" smtClean="0"/>
              <a:t> </a:t>
            </a:r>
            <a:r>
              <a:rPr lang="en-US" sz="1200" dirty="0" err="1" smtClean="0"/>
              <a:t>monsacharide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Highly charge with carboxyl and sulfate groups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Properties (high viscosity, low compressibility) useful for joints </a:t>
            </a:r>
            <a:endParaRPr lang="en-US" sz="1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1610467" y="9501459"/>
            <a:ext cx="2256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Glycolipids</a:t>
            </a:r>
            <a:endParaRPr lang="en-US" sz="1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Found in cell membrane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Involved in signaling across the membrane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Recognition sites for ligands</a:t>
            </a:r>
          </a:p>
          <a:p>
            <a:endParaRPr lang="en-US" sz="1800" dirty="0"/>
          </a:p>
        </p:txBody>
      </p:sp>
      <p:sp>
        <p:nvSpPr>
          <p:cNvPr id="11" name="Freeform 10"/>
          <p:cNvSpPr/>
          <p:nvPr/>
        </p:nvSpPr>
        <p:spPr>
          <a:xfrm>
            <a:off x="6618061" y="5646926"/>
            <a:ext cx="2021165" cy="1425166"/>
          </a:xfrm>
          <a:custGeom>
            <a:avLst/>
            <a:gdLst>
              <a:gd name="connsiteX0" fmla="*/ 1086590 w 2034395"/>
              <a:gd name="connsiteY0" fmla="*/ 1583 h 1444644"/>
              <a:gd name="connsiteX1" fmla="*/ 895671 w 2034395"/>
              <a:gd name="connsiteY1" fmla="*/ 353275 h 1444644"/>
              <a:gd name="connsiteX2" fmla="*/ 684656 w 2034395"/>
              <a:gd name="connsiteY2" fmla="*/ 584387 h 1444644"/>
              <a:gd name="connsiteX3" fmla="*/ 463592 w 2034395"/>
              <a:gd name="connsiteY3" fmla="*/ 805451 h 1444644"/>
              <a:gd name="connsiteX4" fmla="*/ 131997 w 2034395"/>
              <a:gd name="connsiteY4" fmla="*/ 1036563 h 1444644"/>
              <a:gd name="connsiteX5" fmla="*/ 1368 w 2034395"/>
              <a:gd name="connsiteY5" fmla="*/ 1111926 h 1444644"/>
              <a:gd name="connsiteX6" fmla="*/ 202335 w 2034395"/>
              <a:gd name="connsiteY6" fmla="*/ 1383231 h 1444644"/>
              <a:gd name="connsiteX7" fmla="*/ 488713 w 2034395"/>
              <a:gd name="connsiteY7" fmla="*/ 1343038 h 1444644"/>
              <a:gd name="connsiteX8" fmla="*/ 1835192 w 2034395"/>
              <a:gd name="connsiteY8" fmla="*/ 1373183 h 1444644"/>
              <a:gd name="connsiteX9" fmla="*/ 1950748 w 2034395"/>
              <a:gd name="connsiteY9" fmla="*/ 277913 h 1444644"/>
              <a:gd name="connsiteX10" fmla="*/ 1086590 w 2034395"/>
              <a:gd name="connsiteY10" fmla="*/ 1583 h 1444644"/>
              <a:gd name="connsiteX0" fmla="*/ 1086590 w 2025764"/>
              <a:gd name="connsiteY0" fmla="*/ 21794 h 1464855"/>
              <a:gd name="connsiteX1" fmla="*/ 895671 w 2025764"/>
              <a:gd name="connsiteY1" fmla="*/ 373486 h 1464855"/>
              <a:gd name="connsiteX2" fmla="*/ 684656 w 2025764"/>
              <a:gd name="connsiteY2" fmla="*/ 604598 h 1464855"/>
              <a:gd name="connsiteX3" fmla="*/ 463592 w 2025764"/>
              <a:gd name="connsiteY3" fmla="*/ 825662 h 1464855"/>
              <a:gd name="connsiteX4" fmla="*/ 131997 w 2025764"/>
              <a:gd name="connsiteY4" fmla="*/ 1056774 h 1464855"/>
              <a:gd name="connsiteX5" fmla="*/ 1368 w 2025764"/>
              <a:gd name="connsiteY5" fmla="*/ 1132137 h 1464855"/>
              <a:gd name="connsiteX6" fmla="*/ 202335 w 2025764"/>
              <a:gd name="connsiteY6" fmla="*/ 1403442 h 1464855"/>
              <a:gd name="connsiteX7" fmla="*/ 488713 w 2025764"/>
              <a:gd name="connsiteY7" fmla="*/ 1363249 h 1464855"/>
              <a:gd name="connsiteX8" fmla="*/ 1835192 w 2025764"/>
              <a:gd name="connsiteY8" fmla="*/ 1393394 h 1464855"/>
              <a:gd name="connsiteX9" fmla="*/ 1950748 w 2025764"/>
              <a:gd name="connsiteY9" fmla="*/ 298124 h 1464855"/>
              <a:gd name="connsiteX10" fmla="*/ 1209665 w 2025764"/>
              <a:gd name="connsiteY10" fmla="*/ 65871 h 1464855"/>
              <a:gd name="connsiteX11" fmla="*/ 1086590 w 2025764"/>
              <a:gd name="connsiteY11" fmla="*/ 21794 h 1464855"/>
              <a:gd name="connsiteX0" fmla="*/ 1086590 w 2021165"/>
              <a:gd name="connsiteY0" fmla="*/ 21794 h 1425166"/>
              <a:gd name="connsiteX1" fmla="*/ 895671 w 2021165"/>
              <a:gd name="connsiteY1" fmla="*/ 373486 h 1425166"/>
              <a:gd name="connsiteX2" fmla="*/ 684656 w 2021165"/>
              <a:gd name="connsiteY2" fmla="*/ 604598 h 1425166"/>
              <a:gd name="connsiteX3" fmla="*/ 463592 w 2021165"/>
              <a:gd name="connsiteY3" fmla="*/ 825662 h 1425166"/>
              <a:gd name="connsiteX4" fmla="*/ 131997 w 2021165"/>
              <a:gd name="connsiteY4" fmla="*/ 1056774 h 1425166"/>
              <a:gd name="connsiteX5" fmla="*/ 1368 w 2021165"/>
              <a:gd name="connsiteY5" fmla="*/ 1132137 h 1425166"/>
              <a:gd name="connsiteX6" fmla="*/ 202335 w 2021165"/>
              <a:gd name="connsiteY6" fmla="*/ 1403442 h 1425166"/>
              <a:gd name="connsiteX7" fmla="*/ 488713 w 2021165"/>
              <a:gd name="connsiteY7" fmla="*/ 1363249 h 1425166"/>
              <a:gd name="connsiteX8" fmla="*/ 1825144 w 2021165"/>
              <a:gd name="connsiteY8" fmla="*/ 1343152 h 1425166"/>
              <a:gd name="connsiteX9" fmla="*/ 1950748 w 2021165"/>
              <a:gd name="connsiteY9" fmla="*/ 298124 h 1425166"/>
              <a:gd name="connsiteX10" fmla="*/ 1209665 w 2021165"/>
              <a:gd name="connsiteY10" fmla="*/ 65871 h 1425166"/>
              <a:gd name="connsiteX11" fmla="*/ 1086590 w 2021165"/>
              <a:gd name="connsiteY11" fmla="*/ 21794 h 142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1165" h="1425166">
                <a:moveTo>
                  <a:pt x="1086590" y="21794"/>
                </a:moveTo>
                <a:cubicBezTo>
                  <a:pt x="1034258" y="73063"/>
                  <a:pt x="962660" y="276352"/>
                  <a:pt x="895671" y="373486"/>
                </a:cubicBezTo>
                <a:cubicBezTo>
                  <a:pt x="828682" y="470620"/>
                  <a:pt x="756669" y="529235"/>
                  <a:pt x="684656" y="604598"/>
                </a:cubicBezTo>
                <a:cubicBezTo>
                  <a:pt x="612643" y="679961"/>
                  <a:pt x="555702" y="750299"/>
                  <a:pt x="463592" y="825662"/>
                </a:cubicBezTo>
                <a:cubicBezTo>
                  <a:pt x="371482" y="901025"/>
                  <a:pt x="209034" y="1005695"/>
                  <a:pt x="131997" y="1056774"/>
                </a:cubicBezTo>
                <a:cubicBezTo>
                  <a:pt x="54960" y="1107853"/>
                  <a:pt x="-10355" y="1074359"/>
                  <a:pt x="1368" y="1132137"/>
                </a:cubicBezTo>
                <a:cubicBezTo>
                  <a:pt x="13091" y="1189915"/>
                  <a:pt x="121111" y="1364923"/>
                  <a:pt x="202335" y="1403442"/>
                </a:cubicBezTo>
                <a:cubicBezTo>
                  <a:pt x="283559" y="1441961"/>
                  <a:pt x="218245" y="1373297"/>
                  <a:pt x="488713" y="1363249"/>
                </a:cubicBezTo>
                <a:cubicBezTo>
                  <a:pt x="759181" y="1353201"/>
                  <a:pt x="1581472" y="1520673"/>
                  <a:pt x="1825144" y="1343152"/>
                </a:cubicBezTo>
                <a:cubicBezTo>
                  <a:pt x="2068816" y="1165631"/>
                  <a:pt x="2053328" y="511004"/>
                  <a:pt x="1950748" y="298124"/>
                </a:cubicBezTo>
                <a:cubicBezTo>
                  <a:pt x="1848168" y="85244"/>
                  <a:pt x="1353691" y="111926"/>
                  <a:pt x="1209665" y="65871"/>
                </a:cubicBezTo>
                <a:cubicBezTo>
                  <a:pt x="1065639" y="19816"/>
                  <a:pt x="1138922" y="-29475"/>
                  <a:pt x="1086590" y="217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 rot="7053566">
            <a:off x="7024625" y="5223382"/>
            <a:ext cx="301005" cy="1000536"/>
            <a:chOff x="5822950" y="1111250"/>
            <a:chExt cx="509588" cy="1693863"/>
          </a:xfrm>
        </p:grpSpPr>
        <p:sp>
          <p:nvSpPr>
            <p:cNvPr id="158" name="Rectangle 396"/>
            <p:cNvSpPr>
              <a:spLocks noChangeArrowheads="1"/>
            </p:cNvSpPr>
            <p:nvPr/>
          </p:nvSpPr>
          <p:spPr bwMode="auto">
            <a:xfrm>
              <a:off x="5983288" y="2243138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" name="Group 397"/>
            <p:cNvGrpSpPr>
              <a:grpSpLocks/>
            </p:cNvGrpSpPr>
            <p:nvPr/>
          </p:nvGrpSpPr>
          <p:grpSpPr bwMode="auto">
            <a:xfrm>
              <a:off x="5981700" y="2052638"/>
              <a:ext cx="107950" cy="190500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199" name="Line 398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399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0" name="Line 400"/>
            <p:cNvSpPr>
              <a:spLocks noChangeShapeType="1"/>
            </p:cNvSpPr>
            <p:nvPr/>
          </p:nvSpPr>
          <p:spPr bwMode="auto">
            <a:xfrm flipV="1">
              <a:off x="6034088" y="1970088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Oval 401"/>
            <p:cNvSpPr>
              <a:spLocks noChangeArrowheads="1"/>
            </p:cNvSpPr>
            <p:nvPr/>
          </p:nvSpPr>
          <p:spPr bwMode="auto">
            <a:xfrm>
              <a:off x="5978525" y="1858963"/>
              <a:ext cx="109538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402"/>
            <p:cNvSpPr>
              <a:spLocks noChangeShapeType="1"/>
            </p:cNvSpPr>
            <p:nvPr/>
          </p:nvSpPr>
          <p:spPr bwMode="auto">
            <a:xfrm rot="18756726" flipV="1">
              <a:off x="5969794" y="179784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403"/>
            <p:cNvSpPr>
              <a:spLocks noChangeShapeType="1"/>
            </p:cNvSpPr>
            <p:nvPr/>
          </p:nvSpPr>
          <p:spPr bwMode="auto">
            <a:xfrm rot="2843274" flipH="1" flipV="1">
              <a:off x="6095206" y="180419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Oval 404"/>
            <p:cNvSpPr>
              <a:spLocks noChangeArrowheads="1"/>
            </p:cNvSpPr>
            <p:nvPr/>
          </p:nvSpPr>
          <p:spPr bwMode="auto">
            <a:xfrm>
              <a:off x="6107113" y="1717675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Oval 405"/>
            <p:cNvSpPr>
              <a:spLocks noChangeArrowheads="1"/>
            </p:cNvSpPr>
            <p:nvPr/>
          </p:nvSpPr>
          <p:spPr bwMode="auto">
            <a:xfrm>
              <a:off x="5849938" y="1716088"/>
              <a:ext cx="109537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406"/>
            <p:cNvSpPr>
              <a:spLocks noChangeShapeType="1"/>
            </p:cNvSpPr>
            <p:nvPr/>
          </p:nvSpPr>
          <p:spPr bwMode="auto">
            <a:xfrm rot="18756726" flipV="1">
              <a:off x="6086475" y="1603375"/>
              <a:ext cx="635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7" name="Group 407"/>
            <p:cNvGrpSpPr>
              <a:grpSpLocks/>
            </p:cNvGrpSpPr>
            <p:nvPr/>
          </p:nvGrpSpPr>
          <p:grpSpPr bwMode="auto">
            <a:xfrm>
              <a:off x="5978525" y="2363788"/>
              <a:ext cx="127000" cy="441325"/>
              <a:chOff x="3958" y="1504"/>
              <a:chExt cx="80" cy="278"/>
            </a:xfrm>
            <a:solidFill>
              <a:schemeClr val="bg1">
                <a:lumMod val="50000"/>
              </a:schemeClr>
            </a:solidFill>
          </p:grpSpPr>
          <p:sp>
            <p:nvSpPr>
              <p:cNvPr id="195" name="Oval 408"/>
              <p:cNvSpPr>
                <a:spLocks noChangeArrowheads="1"/>
              </p:cNvSpPr>
              <p:nvPr/>
            </p:nvSpPr>
            <p:spPr bwMode="auto">
              <a:xfrm>
                <a:off x="3958" y="1534"/>
                <a:ext cx="80" cy="120"/>
              </a:xfrm>
              <a:prstGeom prst="ellipse">
                <a:avLst/>
              </a:prstGeom>
              <a:solidFill>
                <a:srgbClr val="FF9900"/>
              </a:solidFill>
              <a:ln>
                <a:headEnd/>
                <a:tailEnd/>
              </a:ln>
              <a:ex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409"/>
              <p:cNvSpPr>
                <a:spLocks noChangeShapeType="1"/>
              </p:cNvSpPr>
              <p:nvPr/>
            </p:nvSpPr>
            <p:spPr bwMode="auto">
              <a:xfrm>
                <a:off x="3996" y="1504"/>
                <a:ext cx="0" cy="3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410"/>
              <p:cNvSpPr>
                <a:spLocks/>
              </p:cNvSpPr>
              <p:nvPr/>
            </p:nvSpPr>
            <p:spPr bwMode="auto">
              <a:xfrm>
                <a:off x="3992" y="1660"/>
                <a:ext cx="22" cy="122"/>
              </a:xfrm>
              <a:custGeom>
                <a:avLst/>
                <a:gdLst>
                  <a:gd name="T0" fmla="*/ 6 w 22"/>
                  <a:gd name="T1" fmla="*/ 0 h 122"/>
                  <a:gd name="T2" fmla="*/ 16 w 22"/>
                  <a:gd name="T3" fmla="*/ 16 h 122"/>
                  <a:gd name="T4" fmla="*/ 0 w 22"/>
                  <a:gd name="T5" fmla="*/ 46 h 122"/>
                  <a:gd name="T6" fmla="*/ 10 w 22"/>
                  <a:gd name="T7" fmla="*/ 66 h 122"/>
                  <a:gd name="T8" fmla="*/ 20 w 22"/>
                  <a:gd name="T9" fmla="*/ 84 h 122"/>
                  <a:gd name="T10" fmla="*/ 18 w 22"/>
                  <a:gd name="T1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22">
                    <a:moveTo>
                      <a:pt x="6" y="0"/>
                    </a:moveTo>
                    <a:cubicBezTo>
                      <a:pt x="11" y="14"/>
                      <a:pt x="6" y="10"/>
                      <a:pt x="16" y="16"/>
                    </a:cubicBezTo>
                    <a:cubicBezTo>
                      <a:pt x="22" y="34"/>
                      <a:pt x="12" y="38"/>
                      <a:pt x="0" y="46"/>
                    </a:cubicBezTo>
                    <a:cubicBezTo>
                      <a:pt x="2" y="56"/>
                      <a:pt x="1" y="60"/>
                      <a:pt x="10" y="66"/>
                    </a:cubicBezTo>
                    <a:cubicBezTo>
                      <a:pt x="19" y="80"/>
                      <a:pt x="16" y="73"/>
                      <a:pt x="20" y="84"/>
                    </a:cubicBezTo>
                    <a:cubicBezTo>
                      <a:pt x="18" y="114"/>
                      <a:pt x="18" y="101"/>
                      <a:pt x="18" y="122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8" name="Group 411"/>
            <p:cNvGrpSpPr>
              <a:grpSpLocks/>
            </p:cNvGrpSpPr>
            <p:nvPr/>
          </p:nvGrpSpPr>
          <p:grpSpPr bwMode="auto">
            <a:xfrm>
              <a:off x="5834063" y="1519238"/>
              <a:ext cx="107950" cy="190500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193" name="Line 412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413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ectangle 414"/>
            <p:cNvSpPr>
              <a:spLocks noChangeArrowheads="1"/>
            </p:cNvSpPr>
            <p:nvPr/>
          </p:nvSpPr>
          <p:spPr bwMode="auto">
            <a:xfrm>
              <a:off x="5995988" y="1514475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415"/>
            <p:cNvSpPr>
              <a:spLocks noChangeArrowheads="1"/>
            </p:cNvSpPr>
            <p:nvPr/>
          </p:nvSpPr>
          <p:spPr bwMode="auto">
            <a:xfrm>
              <a:off x="6224588" y="1514475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416"/>
            <p:cNvSpPr>
              <a:spLocks noChangeShapeType="1"/>
            </p:cNvSpPr>
            <p:nvPr/>
          </p:nvSpPr>
          <p:spPr bwMode="auto">
            <a:xfrm rot="2843274" flipH="1" flipV="1">
              <a:off x="6237288" y="1604963"/>
              <a:ext cx="635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2" name="Group 417"/>
            <p:cNvGrpSpPr>
              <a:grpSpLocks/>
            </p:cNvGrpSpPr>
            <p:nvPr/>
          </p:nvGrpSpPr>
          <p:grpSpPr bwMode="auto">
            <a:xfrm>
              <a:off x="5830888" y="1325563"/>
              <a:ext cx="109537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191" name="Line 418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Oval 419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3" name="Group 420"/>
            <p:cNvGrpSpPr>
              <a:grpSpLocks/>
            </p:cNvGrpSpPr>
            <p:nvPr/>
          </p:nvGrpSpPr>
          <p:grpSpPr bwMode="auto">
            <a:xfrm>
              <a:off x="5989638" y="1322388"/>
              <a:ext cx="109537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189" name="Line 421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Oval 422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" name="Group 423"/>
            <p:cNvGrpSpPr>
              <a:grpSpLocks/>
            </p:cNvGrpSpPr>
            <p:nvPr/>
          </p:nvGrpSpPr>
          <p:grpSpPr bwMode="auto">
            <a:xfrm>
              <a:off x="6216650" y="1325563"/>
              <a:ext cx="109538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186" name="Line 424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Oval 425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" name="Line 426"/>
            <p:cNvSpPr>
              <a:spLocks noChangeShapeType="1"/>
            </p:cNvSpPr>
            <p:nvPr/>
          </p:nvSpPr>
          <p:spPr bwMode="auto">
            <a:xfrm rot="16200000" flipH="1">
              <a:off x="6133306" y="2262982"/>
              <a:ext cx="1587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AutoShape 427"/>
            <p:cNvSpPr>
              <a:spLocks noChangeArrowheads="1"/>
            </p:cNvSpPr>
            <p:nvPr/>
          </p:nvSpPr>
          <p:spPr bwMode="auto">
            <a:xfrm>
              <a:off x="6156325" y="2244725"/>
              <a:ext cx="112713" cy="9683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" name="Group 432"/>
            <p:cNvGrpSpPr>
              <a:grpSpLocks/>
            </p:cNvGrpSpPr>
            <p:nvPr/>
          </p:nvGrpSpPr>
          <p:grpSpPr bwMode="auto">
            <a:xfrm>
              <a:off x="5822950" y="1114425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184" name="Line 429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AutoShape 431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" name="Group 433"/>
            <p:cNvGrpSpPr>
              <a:grpSpLocks/>
            </p:cNvGrpSpPr>
            <p:nvPr/>
          </p:nvGrpSpPr>
          <p:grpSpPr bwMode="auto">
            <a:xfrm>
              <a:off x="5984875" y="1111250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182" name="Line 434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AutoShape 435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" name="Group 436"/>
            <p:cNvGrpSpPr>
              <a:grpSpLocks/>
            </p:cNvGrpSpPr>
            <p:nvPr/>
          </p:nvGrpSpPr>
          <p:grpSpPr bwMode="auto">
            <a:xfrm>
              <a:off x="6210300" y="1111250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180" name="Line 437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AutoShape 438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 rot="7053566">
            <a:off x="5660933" y="5299004"/>
            <a:ext cx="194301" cy="645853"/>
            <a:chOff x="5822950" y="1111250"/>
            <a:chExt cx="509588" cy="1693863"/>
          </a:xfrm>
        </p:grpSpPr>
        <p:sp>
          <p:nvSpPr>
            <p:cNvPr id="205" name="Rectangle 396"/>
            <p:cNvSpPr>
              <a:spLocks noChangeArrowheads="1"/>
            </p:cNvSpPr>
            <p:nvPr/>
          </p:nvSpPr>
          <p:spPr bwMode="auto">
            <a:xfrm>
              <a:off x="5983288" y="2243138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" name="Group 397"/>
            <p:cNvGrpSpPr>
              <a:grpSpLocks/>
            </p:cNvGrpSpPr>
            <p:nvPr/>
          </p:nvGrpSpPr>
          <p:grpSpPr bwMode="auto">
            <a:xfrm>
              <a:off x="5981700" y="2052638"/>
              <a:ext cx="107950" cy="190500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281" name="Line 398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399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" name="Line 400"/>
            <p:cNvSpPr>
              <a:spLocks noChangeShapeType="1"/>
            </p:cNvSpPr>
            <p:nvPr/>
          </p:nvSpPr>
          <p:spPr bwMode="auto">
            <a:xfrm flipV="1">
              <a:off x="6034088" y="1970088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Oval 401"/>
            <p:cNvSpPr>
              <a:spLocks noChangeArrowheads="1"/>
            </p:cNvSpPr>
            <p:nvPr/>
          </p:nvSpPr>
          <p:spPr bwMode="auto">
            <a:xfrm>
              <a:off x="5978525" y="1858963"/>
              <a:ext cx="109538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02"/>
            <p:cNvSpPr>
              <a:spLocks noChangeShapeType="1"/>
            </p:cNvSpPr>
            <p:nvPr/>
          </p:nvSpPr>
          <p:spPr bwMode="auto">
            <a:xfrm rot="18756726" flipV="1">
              <a:off x="5969794" y="179784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403"/>
            <p:cNvSpPr>
              <a:spLocks noChangeShapeType="1"/>
            </p:cNvSpPr>
            <p:nvPr/>
          </p:nvSpPr>
          <p:spPr bwMode="auto">
            <a:xfrm rot="2843274" flipH="1" flipV="1">
              <a:off x="6095206" y="1804194"/>
              <a:ext cx="158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Oval 404"/>
            <p:cNvSpPr>
              <a:spLocks noChangeArrowheads="1"/>
            </p:cNvSpPr>
            <p:nvPr/>
          </p:nvSpPr>
          <p:spPr bwMode="auto">
            <a:xfrm>
              <a:off x="6107113" y="1717675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Oval 405"/>
            <p:cNvSpPr>
              <a:spLocks noChangeArrowheads="1"/>
            </p:cNvSpPr>
            <p:nvPr/>
          </p:nvSpPr>
          <p:spPr bwMode="auto">
            <a:xfrm>
              <a:off x="5849938" y="1716088"/>
              <a:ext cx="109537" cy="109537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Line 406"/>
            <p:cNvSpPr>
              <a:spLocks noChangeShapeType="1"/>
            </p:cNvSpPr>
            <p:nvPr/>
          </p:nvSpPr>
          <p:spPr bwMode="auto">
            <a:xfrm rot="18756726" flipV="1">
              <a:off x="6086475" y="1603375"/>
              <a:ext cx="635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4" name="Group 407"/>
            <p:cNvGrpSpPr>
              <a:grpSpLocks/>
            </p:cNvGrpSpPr>
            <p:nvPr/>
          </p:nvGrpSpPr>
          <p:grpSpPr bwMode="auto">
            <a:xfrm>
              <a:off x="5978525" y="2363788"/>
              <a:ext cx="127000" cy="441325"/>
              <a:chOff x="3958" y="1504"/>
              <a:chExt cx="80" cy="278"/>
            </a:xfrm>
            <a:solidFill>
              <a:schemeClr val="bg1">
                <a:lumMod val="50000"/>
              </a:schemeClr>
            </a:solidFill>
          </p:grpSpPr>
          <p:sp>
            <p:nvSpPr>
              <p:cNvPr id="278" name="Oval 408"/>
              <p:cNvSpPr>
                <a:spLocks noChangeArrowheads="1"/>
              </p:cNvSpPr>
              <p:nvPr/>
            </p:nvSpPr>
            <p:spPr bwMode="auto">
              <a:xfrm>
                <a:off x="3958" y="1534"/>
                <a:ext cx="80" cy="120"/>
              </a:xfrm>
              <a:prstGeom prst="ellipse">
                <a:avLst/>
              </a:prstGeom>
              <a:solidFill>
                <a:srgbClr val="FF9900"/>
              </a:solidFill>
              <a:ln>
                <a:headEnd/>
                <a:tailEnd/>
              </a:ln>
              <a:ex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Line 409"/>
              <p:cNvSpPr>
                <a:spLocks noChangeShapeType="1"/>
              </p:cNvSpPr>
              <p:nvPr/>
            </p:nvSpPr>
            <p:spPr bwMode="auto">
              <a:xfrm>
                <a:off x="3996" y="1504"/>
                <a:ext cx="0" cy="3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410"/>
              <p:cNvSpPr>
                <a:spLocks/>
              </p:cNvSpPr>
              <p:nvPr/>
            </p:nvSpPr>
            <p:spPr bwMode="auto">
              <a:xfrm>
                <a:off x="3992" y="1660"/>
                <a:ext cx="22" cy="122"/>
              </a:xfrm>
              <a:custGeom>
                <a:avLst/>
                <a:gdLst>
                  <a:gd name="T0" fmla="*/ 6 w 22"/>
                  <a:gd name="T1" fmla="*/ 0 h 122"/>
                  <a:gd name="T2" fmla="*/ 16 w 22"/>
                  <a:gd name="T3" fmla="*/ 16 h 122"/>
                  <a:gd name="T4" fmla="*/ 0 w 22"/>
                  <a:gd name="T5" fmla="*/ 46 h 122"/>
                  <a:gd name="T6" fmla="*/ 10 w 22"/>
                  <a:gd name="T7" fmla="*/ 66 h 122"/>
                  <a:gd name="T8" fmla="*/ 20 w 22"/>
                  <a:gd name="T9" fmla="*/ 84 h 122"/>
                  <a:gd name="T10" fmla="*/ 18 w 22"/>
                  <a:gd name="T1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22">
                    <a:moveTo>
                      <a:pt x="6" y="0"/>
                    </a:moveTo>
                    <a:cubicBezTo>
                      <a:pt x="11" y="14"/>
                      <a:pt x="6" y="10"/>
                      <a:pt x="16" y="16"/>
                    </a:cubicBezTo>
                    <a:cubicBezTo>
                      <a:pt x="22" y="34"/>
                      <a:pt x="12" y="38"/>
                      <a:pt x="0" y="46"/>
                    </a:cubicBezTo>
                    <a:cubicBezTo>
                      <a:pt x="2" y="56"/>
                      <a:pt x="1" y="60"/>
                      <a:pt x="10" y="66"/>
                    </a:cubicBezTo>
                    <a:cubicBezTo>
                      <a:pt x="19" y="80"/>
                      <a:pt x="16" y="73"/>
                      <a:pt x="20" y="84"/>
                    </a:cubicBezTo>
                    <a:cubicBezTo>
                      <a:pt x="18" y="114"/>
                      <a:pt x="18" y="101"/>
                      <a:pt x="18" y="122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" name="Group 411"/>
            <p:cNvGrpSpPr>
              <a:grpSpLocks/>
            </p:cNvGrpSpPr>
            <p:nvPr/>
          </p:nvGrpSpPr>
          <p:grpSpPr bwMode="auto">
            <a:xfrm>
              <a:off x="5834063" y="1519238"/>
              <a:ext cx="107950" cy="190500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276" name="Line 412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Rectangle 413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" name="Rectangle 414"/>
            <p:cNvSpPr>
              <a:spLocks noChangeArrowheads="1"/>
            </p:cNvSpPr>
            <p:nvPr/>
          </p:nvSpPr>
          <p:spPr bwMode="auto">
            <a:xfrm>
              <a:off x="5995988" y="1514475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Rectangle 415"/>
            <p:cNvSpPr>
              <a:spLocks noChangeArrowheads="1"/>
            </p:cNvSpPr>
            <p:nvPr/>
          </p:nvSpPr>
          <p:spPr bwMode="auto">
            <a:xfrm>
              <a:off x="6224588" y="1514475"/>
              <a:ext cx="107950" cy="1079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416"/>
            <p:cNvSpPr>
              <a:spLocks noChangeShapeType="1"/>
            </p:cNvSpPr>
            <p:nvPr/>
          </p:nvSpPr>
          <p:spPr bwMode="auto">
            <a:xfrm rot="2843274" flipH="1" flipV="1">
              <a:off x="6237288" y="1604963"/>
              <a:ext cx="635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9" name="Group 417"/>
            <p:cNvGrpSpPr>
              <a:grpSpLocks/>
            </p:cNvGrpSpPr>
            <p:nvPr/>
          </p:nvGrpSpPr>
          <p:grpSpPr bwMode="auto">
            <a:xfrm>
              <a:off x="5830888" y="1325563"/>
              <a:ext cx="109537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274" name="Line 418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Oval 419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0" name="Group 420"/>
            <p:cNvGrpSpPr>
              <a:grpSpLocks/>
            </p:cNvGrpSpPr>
            <p:nvPr/>
          </p:nvGrpSpPr>
          <p:grpSpPr bwMode="auto">
            <a:xfrm>
              <a:off x="5989638" y="1322388"/>
              <a:ext cx="109537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272" name="Line 421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Oval 422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1" name="Group 423"/>
            <p:cNvGrpSpPr>
              <a:grpSpLocks/>
            </p:cNvGrpSpPr>
            <p:nvPr/>
          </p:nvGrpSpPr>
          <p:grpSpPr bwMode="auto">
            <a:xfrm>
              <a:off x="6216650" y="1325563"/>
              <a:ext cx="109538" cy="187325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270" name="Line 424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Oval 425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9" name="Line 426"/>
            <p:cNvSpPr>
              <a:spLocks noChangeShapeType="1"/>
            </p:cNvSpPr>
            <p:nvPr/>
          </p:nvSpPr>
          <p:spPr bwMode="auto">
            <a:xfrm rot="16200000" flipH="1">
              <a:off x="6133306" y="2262982"/>
              <a:ext cx="1587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AutoShape 427"/>
            <p:cNvSpPr>
              <a:spLocks noChangeArrowheads="1"/>
            </p:cNvSpPr>
            <p:nvPr/>
          </p:nvSpPr>
          <p:spPr bwMode="auto">
            <a:xfrm>
              <a:off x="6156325" y="2244725"/>
              <a:ext cx="112713" cy="9683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1" name="Group 432"/>
            <p:cNvGrpSpPr>
              <a:grpSpLocks/>
            </p:cNvGrpSpPr>
            <p:nvPr/>
          </p:nvGrpSpPr>
          <p:grpSpPr bwMode="auto">
            <a:xfrm>
              <a:off x="5822950" y="1114425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268" name="Line 429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AutoShape 431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" name="Group 433"/>
            <p:cNvGrpSpPr>
              <a:grpSpLocks/>
            </p:cNvGrpSpPr>
            <p:nvPr/>
          </p:nvGrpSpPr>
          <p:grpSpPr bwMode="auto">
            <a:xfrm>
              <a:off x="5984875" y="1111250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266" name="Line 434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AutoShape 435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3" name="Group 436"/>
            <p:cNvGrpSpPr>
              <a:grpSpLocks/>
            </p:cNvGrpSpPr>
            <p:nvPr/>
          </p:nvGrpSpPr>
          <p:grpSpPr bwMode="auto">
            <a:xfrm>
              <a:off x="6210300" y="1111250"/>
              <a:ext cx="120650" cy="207963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264" name="Line 437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AutoShape 438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8007934" y="7318233"/>
            <a:ext cx="1658205" cy="1832707"/>
            <a:chOff x="7821065" y="5862827"/>
            <a:chExt cx="1658205" cy="1832707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746037">
              <a:off x="8095480" y="6311745"/>
              <a:ext cx="1573639" cy="1193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Oval 15"/>
            <p:cNvSpPr/>
            <p:nvPr/>
          </p:nvSpPr>
          <p:spPr>
            <a:xfrm rot="13746037">
              <a:off x="7821065" y="5862827"/>
              <a:ext cx="616803" cy="61680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252934"/>
              </p:ext>
            </p:extLst>
          </p:nvPr>
        </p:nvGraphicFramePr>
        <p:xfrm>
          <a:off x="3916964" y="10014166"/>
          <a:ext cx="2596715" cy="109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CS ChemDraw Drawing" r:id="rId23" imgW="3495734" imgH="1470328" progId="ChemDraw.Document.6.0">
                  <p:embed/>
                </p:oleObj>
              </mc:Choice>
              <mc:Fallback>
                <p:oleObj name="CS ChemDraw Drawing" r:id="rId23" imgW="3495734" imgH="14703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916964" y="10014166"/>
                        <a:ext cx="2596715" cy="1093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" name="TextBox 282"/>
          <p:cNvSpPr txBox="1"/>
          <p:nvPr/>
        </p:nvSpPr>
        <p:spPr>
          <a:xfrm>
            <a:off x="6922086" y="11537837"/>
            <a:ext cx="2904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Secreted proteoglycans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GAGS covalently attached to protein core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components of the extracellular matrix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Involved in cell signaling and cell binding</a:t>
            </a:r>
            <a:endParaRPr lang="en-US" sz="1200" dirty="0"/>
          </a:p>
        </p:txBody>
      </p:sp>
      <p:graphicFrame>
        <p:nvGraphicFramePr>
          <p:cNvPr id="284" name="Object 2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606674"/>
              </p:ext>
            </p:extLst>
          </p:nvPr>
        </p:nvGraphicFramePr>
        <p:xfrm>
          <a:off x="6751061" y="10629326"/>
          <a:ext cx="2596715" cy="109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CS ChemDraw Drawing" r:id="rId25" imgW="3495464" imgH="1470058" progId="ChemDraw.Document.6.0">
                  <p:embed/>
                </p:oleObj>
              </mc:Choice>
              <mc:Fallback>
                <p:oleObj name="CS ChemDraw Drawing" r:id="rId25" imgW="3495464" imgH="147005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751061" y="10629326"/>
                        <a:ext cx="2596715" cy="1093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" name="Oval 284"/>
          <p:cNvSpPr/>
          <p:nvPr/>
        </p:nvSpPr>
        <p:spPr>
          <a:xfrm rot="13746037">
            <a:off x="9195405" y="10979072"/>
            <a:ext cx="616803" cy="61680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690813" y="5909263"/>
            <a:ext cx="1176062" cy="101956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57209" y="5548457"/>
            <a:ext cx="658449" cy="181915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87849" y="5856930"/>
            <a:ext cx="827809" cy="1686905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098262" y="8213809"/>
            <a:ext cx="435304" cy="943012"/>
            <a:chOff x="5464387" y="7237224"/>
            <a:chExt cx="435304" cy="943012"/>
          </a:xfrm>
        </p:grpSpPr>
        <p:sp>
          <p:nvSpPr>
            <p:cNvPr id="350" name="Rectangle 396"/>
            <p:cNvSpPr>
              <a:spLocks noChangeArrowheads="1"/>
            </p:cNvSpPr>
            <p:nvPr/>
          </p:nvSpPr>
          <p:spPr bwMode="auto">
            <a:xfrm rot="9831489">
              <a:off x="5567659" y="7434756"/>
              <a:ext cx="63764" cy="63764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1" name="Group 397"/>
            <p:cNvGrpSpPr>
              <a:grpSpLocks/>
            </p:cNvGrpSpPr>
            <p:nvPr/>
          </p:nvGrpSpPr>
          <p:grpSpPr bwMode="auto">
            <a:xfrm rot="9831489">
              <a:off x="5593066" y="7494784"/>
              <a:ext cx="63764" cy="112525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389" name="Line 398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Rectangle 399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2" name="Line 400"/>
            <p:cNvSpPr>
              <a:spLocks noChangeShapeType="1"/>
            </p:cNvSpPr>
            <p:nvPr/>
          </p:nvSpPr>
          <p:spPr bwMode="auto">
            <a:xfrm rot="9831489" flipV="1">
              <a:off x="5648790" y="7607546"/>
              <a:ext cx="0" cy="45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Oval 401"/>
            <p:cNvSpPr>
              <a:spLocks noChangeArrowheads="1"/>
            </p:cNvSpPr>
            <p:nvPr/>
          </p:nvSpPr>
          <p:spPr bwMode="auto">
            <a:xfrm rot="9831489">
              <a:off x="5632401" y="7651164"/>
              <a:ext cx="64702" cy="64702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Line 402"/>
            <p:cNvSpPr>
              <a:spLocks noChangeShapeType="1"/>
            </p:cNvSpPr>
            <p:nvPr/>
          </p:nvSpPr>
          <p:spPr bwMode="auto">
            <a:xfrm rot="6988215" flipV="1">
              <a:off x="5712636" y="7694849"/>
              <a:ext cx="938" cy="45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Line 403"/>
            <p:cNvSpPr>
              <a:spLocks noChangeShapeType="1"/>
            </p:cNvSpPr>
            <p:nvPr/>
          </p:nvSpPr>
          <p:spPr bwMode="auto">
            <a:xfrm rot="12674763" flipH="1" flipV="1">
              <a:off x="5640435" y="7711841"/>
              <a:ext cx="938" cy="45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Oval 404"/>
            <p:cNvSpPr>
              <a:spLocks noChangeArrowheads="1"/>
            </p:cNvSpPr>
            <p:nvPr/>
          </p:nvSpPr>
          <p:spPr bwMode="auto">
            <a:xfrm rot="9831489">
              <a:off x="5582643" y="7752447"/>
              <a:ext cx="64702" cy="64702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Oval 405"/>
            <p:cNvSpPr>
              <a:spLocks noChangeArrowheads="1"/>
            </p:cNvSpPr>
            <p:nvPr/>
          </p:nvSpPr>
          <p:spPr bwMode="auto">
            <a:xfrm rot="9831489">
              <a:off x="5728824" y="7711115"/>
              <a:ext cx="64702" cy="64702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Line 406"/>
            <p:cNvSpPr>
              <a:spLocks noChangeShapeType="1"/>
            </p:cNvSpPr>
            <p:nvPr/>
          </p:nvSpPr>
          <p:spPr bwMode="auto">
            <a:xfrm rot="6988215" flipV="1">
              <a:off x="5670917" y="7791650"/>
              <a:ext cx="3751" cy="78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0" name="Group 411"/>
            <p:cNvGrpSpPr>
              <a:grpSpLocks/>
            </p:cNvGrpSpPr>
            <p:nvPr/>
          </p:nvGrpSpPr>
          <p:grpSpPr bwMode="auto">
            <a:xfrm rot="9831489">
              <a:off x="5764429" y="7773188"/>
              <a:ext cx="63764" cy="112525"/>
              <a:chOff x="1635" y="1296"/>
              <a:chExt cx="68" cy="120"/>
            </a:xfrm>
            <a:solidFill>
              <a:srgbClr val="00B050"/>
            </a:solidFill>
          </p:grpSpPr>
          <p:sp>
            <p:nvSpPr>
              <p:cNvPr id="384" name="Line 412"/>
              <p:cNvSpPr>
                <a:spLocks noChangeShapeType="1"/>
              </p:cNvSpPr>
              <p:nvPr/>
            </p:nvSpPr>
            <p:spPr bwMode="auto">
              <a:xfrm flipV="1">
                <a:off x="1671" y="1368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Rectangle 413"/>
              <p:cNvSpPr>
                <a:spLocks noChangeArrowheads="1"/>
              </p:cNvSpPr>
              <p:nvPr/>
            </p:nvSpPr>
            <p:spPr bwMode="auto">
              <a:xfrm>
                <a:off x="1635" y="1296"/>
                <a:ext cx="68" cy="68"/>
              </a:xfrm>
              <a:prstGeom prst="rect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" name="Rectangle 414"/>
            <p:cNvSpPr>
              <a:spLocks noChangeArrowheads="1"/>
            </p:cNvSpPr>
            <p:nvPr/>
          </p:nvSpPr>
          <p:spPr bwMode="auto">
            <a:xfrm rot="9831489">
              <a:off x="5680114" y="7850282"/>
              <a:ext cx="63764" cy="63764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" name="Rectangle 415"/>
            <p:cNvSpPr>
              <a:spLocks noChangeArrowheads="1"/>
            </p:cNvSpPr>
            <p:nvPr/>
          </p:nvSpPr>
          <p:spPr bwMode="auto">
            <a:xfrm rot="9831489">
              <a:off x="5550407" y="7887822"/>
              <a:ext cx="63764" cy="63764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Line 416"/>
            <p:cNvSpPr>
              <a:spLocks noChangeShapeType="1"/>
            </p:cNvSpPr>
            <p:nvPr/>
          </p:nvSpPr>
          <p:spPr bwMode="auto">
            <a:xfrm rot="12674763" flipH="1" flipV="1">
              <a:off x="5585086" y="7815516"/>
              <a:ext cx="3751" cy="78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4" name="Group 417"/>
            <p:cNvGrpSpPr>
              <a:grpSpLocks/>
            </p:cNvGrpSpPr>
            <p:nvPr/>
          </p:nvGrpSpPr>
          <p:grpSpPr bwMode="auto">
            <a:xfrm rot="9831489">
              <a:off x="5797377" y="7884526"/>
              <a:ext cx="64702" cy="110650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382" name="Line 418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Oval 419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5" name="Group 420"/>
            <p:cNvGrpSpPr>
              <a:grpSpLocks/>
            </p:cNvGrpSpPr>
            <p:nvPr/>
          </p:nvGrpSpPr>
          <p:grpSpPr bwMode="auto">
            <a:xfrm rot="9831489">
              <a:off x="5707825" y="7912397"/>
              <a:ext cx="64702" cy="110650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380" name="Line 421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Oval 422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6" name="Group 423"/>
            <p:cNvGrpSpPr>
              <a:grpSpLocks/>
            </p:cNvGrpSpPr>
            <p:nvPr/>
          </p:nvGrpSpPr>
          <p:grpSpPr bwMode="auto">
            <a:xfrm rot="9831489">
              <a:off x="5578497" y="7947876"/>
              <a:ext cx="64702" cy="110650"/>
              <a:chOff x="2431" y="841"/>
              <a:chExt cx="69" cy="118"/>
            </a:xfrm>
            <a:solidFill>
              <a:srgbClr val="FF9900"/>
            </a:solidFill>
          </p:grpSpPr>
          <p:sp>
            <p:nvSpPr>
              <p:cNvPr id="378" name="Line 424"/>
              <p:cNvSpPr>
                <a:spLocks noChangeShapeType="1"/>
              </p:cNvSpPr>
              <p:nvPr/>
            </p:nvSpPr>
            <p:spPr bwMode="auto">
              <a:xfrm flipV="1">
                <a:off x="2466" y="911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Oval 425"/>
              <p:cNvSpPr>
                <a:spLocks noChangeArrowheads="1"/>
              </p:cNvSpPr>
              <p:nvPr/>
            </p:nvSpPr>
            <p:spPr bwMode="auto">
              <a:xfrm>
                <a:off x="2431" y="841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7" name="Line 426"/>
            <p:cNvSpPr>
              <a:spLocks noChangeShapeType="1"/>
            </p:cNvSpPr>
            <p:nvPr/>
          </p:nvSpPr>
          <p:spPr bwMode="auto">
            <a:xfrm rot="4431489" flipH="1">
              <a:off x="5543476" y="7457783"/>
              <a:ext cx="937" cy="45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AutoShape 427"/>
            <p:cNvSpPr>
              <a:spLocks noChangeArrowheads="1"/>
            </p:cNvSpPr>
            <p:nvPr/>
          </p:nvSpPr>
          <p:spPr bwMode="auto">
            <a:xfrm rot="9831489">
              <a:off x="5467372" y="7469097"/>
              <a:ext cx="66578" cy="57201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" name="Group 432"/>
            <p:cNvGrpSpPr>
              <a:grpSpLocks/>
            </p:cNvGrpSpPr>
            <p:nvPr/>
          </p:nvGrpSpPr>
          <p:grpSpPr bwMode="auto">
            <a:xfrm rot="9831489">
              <a:off x="5828425" y="7991984"/>
              <a:ext cx="71266" cy="122840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376" name="Line 429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AutoShape 431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0" name="Group 433"/>
            <p:cNvGrpSpPr>
              <a:grpSpLocks/>
            </p:cNvGrpSpPr>
            <p:nvPr/>
          </p:nvGrpSpPr>
          <p:grpSpPr bwMode="auto">
            <a:xfrm rot="9831489">
              <a:off x="5737071" y="8020376"/>
              <a:ext cx="71266" cy="122840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374" name="Line 434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AutoShape 435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1" name="Group 436"/>
            <p:cNvGrpSpPr>
              <a:grpSpLocks/>
            </p:cNvGrpSpPr>
            <p:nvPr/>
          </p:nvGrpSpPr>
          <p:grpSpPr bwMode="auto">
            <a:xfrm rot="9831489">
              <a:off x="5609165" y="8057396"/>
              <a:ext cx="71266" cy="122840"/>
              <a:chOff x="2900" y="702"/>
              <a:chExt cx="76" cy="131"/>
            </a:xfrm>
            <a:solidFill>
              <a:srgbClr val="7030A0"/>
            </a:solidFill>
          </p:grpSpPr>
          <p:sp>
            <p:nvSpPr>
              <p:cNvPr id="372" name="Line 437"/>
              <p:cNvSpPr>
                <a:spLocks noChangeShapeType="1"/>
              </p:cNvSpPr>
              <p:nvPr/>
            </p:nvSpPr>
            <p:spPr bwMode="auto">
              <a:xfrm flipV="1">
                <a:off x="2938" y="785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AutoShape 438"/>
              <p:cNvSpPr>
                <a:spLocks noChangeArrowheads="1"/>
              </p:cNvSpPr>
              <p:nvPr/>
            </p:nvSpPr>
            <p:spPr bwMode="auto">
              <a:xfrm>
                <a:off x="2900" y="702"/>
                <a:ext cx="76" cy="76"/>
              </a:xfrm>
              <a:prstGeom prst="diamond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1" name="Oval 390"/>
            <p:cNvSpPr/>
            <p:nvPr/>
          </p:nvSpPr>
          <p:spPr>
            <a:xfrm rot="15590385">
              <a:off x="5464387" y="7237224"/>
              <a:ext cx="207103" cy="20710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6795259" y="6962045"/>
            <a:ext cx="1325235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27"/>
              </a:rPr>
              <a:t>Golgi complex</a:t>
            </a:r>
            <a:endParaRPr lang="en-US" sz="1400" dirty="0"/>
          </a:p>
        </p:txBody>
      </p:sp>
      <p:grpSp>
        <p:nvGrpSpPr>
          <p:cNvPr id="392" name="Group 391"/>
          <p:cNvGrpSpPr/>
          <p:nvPr/>
        </p:nvGrpSpPr>
        <p:grpSpPr>
          <a:xfrm>
            <a:off x="1394692" y="8885225"/>
            <a:ext cx="1170660" cy="375252"/>
            <a:chOff x="2401215" y="6478547"/>
            <a:chExt cx="1170660" cy="375252"/>
          </a:xfrm>
        </p:grpSpPr>
        <p:sp>
          <p:nvSpPr>
            <p:cNvPr id="393" name="Rectangle 175"/>
            <p:cNvSpPr>
              <a:spLocks noChangeArrowheads="1"/>
            </p:cNvSpPr>
            <p:nvPr/>
          </p:nvSpPr>
          <p:spPr bwMode="auto">
            <a:xfrm rot="5400000">
              <a:off x="2563016" y="6625154"/>
              <a:ext cx="107950" cy="10795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Line 178"/>
            <p:cNvSpPr>
              <a:spLocks noChangeShapeType="1"/>
            </p:cNvSpPr>
            <p:nvPr/>
          </p:nvSpPr>
          <p:spPr bwMode="auto">
            <a:xfrm rot="7271811" flipV="1">
              <a:off x="2703670" y="6712813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Oval 183"/>
            <p:cNvSpPr>
              <a:spLocks noChangeArrowheads="1"/>
            </p:cNvSpPr>
            <p:nvPr/>
          </p:nvSpPr>
          <p:spPr bwMode="auto">
            <a:xfrm rot="5400000">
              <a:off x="2404237" y="6744262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Oval 187"/>
            <p:cNvSpPr>
              <a:spLocks noChangeArrowheads="1"/>
            </p:cNvSpPr>
            <p:nvPr/>
          </p:nvSpPr>
          <p:spPr bwMode="auto">
            <a:xfrm rot="5400000">
              <a:off x="2733672" y="6739454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7" name="Group 190"/>
            <p:cNvGrpSpPr>
              <a:grpSpLocks/>
            </p:cNvGrpSpPr>
            <p:nvPr/>
          </p:nvGrpSpPr>
          <p:grpSpPr bwMode="auto">
            <a:xfrm rot="5400000">
              <a:off x="2888453" y="6697386"/>
              <a:ext cx="109537" cy="187325"/>
              <a:chOff x="3549" y="650"/>
              <a:chExt cx="69" cy="118"/>
            </a:xfrm>
            <a:solidFill>
              <a:srgbClr val="FF0000"/>
            </a:solidFill>
          </p:grpSpPr>
          <p:sp>
            <p:nvSpPr>
              <p:cNvPr id="405" name="Line 191"/>
              <p:cNvSpPr>
                <a:spLocks noChangeShapeType="1"/>
              </p:cNvSpPr>
              <p:nvPr/>
            </p:nvSpPr>
            <p:spPr bwMode="auto">
              <a:xfrm flipV="1">
                <a:off x="3584" y="720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Oval 192"/>
              <p:cNvSpPr>
                <a:spLocks noChangeArrowheads="1"/>
              </p:cNvSpPr>
              <p:nvPr/>
            </p:nvSpPr>
            <p:spPr bwMode="auto">
              <a:xfrm>
                <a:off x="3549" y="650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8" name="Group 204"/>
            <p:cNvGrpSpPr>
              <a:grpSpLocks/>
            </p:cNvGrpSpPr>
            <p:nvPr/>
          </p:nvGrpSpPr>
          <p:grpSpPr bwMode="auto">
            <a:xfrm rot="5400000">
              <a:off x="3067047" y="6702942"/>
              <a:ext cx="103187" cy="163513"/>
              <a:chOff x="1791" y="778"/>
              <a:chExt cx="65" cy="103"/>
            </a:xfrm>
          </p:grpSpPr>
          <p:sp>
            <p:nvSpPr>
              <p:cNvPr id="403" name="Line 200"/>
              <p:cNvSpPr>
                <a:spLocks noChangeShapeType="1"/>
              </p:cNvSpPr>
              <p:nvPr/>
            </p:nvSpPr>
            <p:spPr bwMode="auto">
              <a:xfrm flipV="1">
                <a:off x="1826" y="833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AutoShape 203"/>
              <p:cNvSpPr>
                <a:spLocks noChangeArrowheads="1"/>
              </p:cNvSpPr>
              <p:nvPr/>
            </p:nvSpPr>
            <p:spPr bwMode="auto">
              <a:xfrm>
                <a:off x="1791" y="778"/>
                <a:ext cx="65" cy="56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99" name="Straight Connector 398"/>
            <p:cNvCxnSpPr/>
            <p:nvPr/>
          </p:nvCxnSpPr>
          <p:spPr>
            <a:xfrm>
              <a:off x="3194840" y="6783111"/>
              <a:ext cx="377035" cy="31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0" name="Line 178"/>
            <p:cNvSpPr>
              <a:spLocks noChangeShapeType="1"/>
            </p:cNvSpPr>
            <p:nvPr/>
          </p:nvSpPr>
          <p:spPr bwMode="auto">
            <a:xfrm rot="14328189">
              <a:off x="2528889" y="6712706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Line 178"/>
            <p:cNvSpPr>
              <a:spLocks noChangeShapeType="1"/>
            </p:cNvSpPr>
            <p:nvPr/>
          </p:nvSpPr>
          <p:spPr bwMode="auto">
            <a:xfrm rot="7271811" flipV="1">
              <a:off x="2536031" y="6567319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175"/>
            <p:cNvSpPr>
              <a:spLocks noChangeArrowheads="1"/>
            </p:cNvSpPr>
            <p:nvPr/>
          </p:nvSpPr>
          <p:spPr bwMode="auto">
            <a:xfrm rot="5400000">
              <a:off x="2401215" y="6478547"/>
              <a:ext cx="107950" cy="10795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 rot="15450641">
            <a:off x="5052400" y="6421621"/>
            <a:ext cx="802564" cy="257260"/>
            <a:chOff x="2401215" y="6478547"/>
            <a:chExt cx="1170660" cy="375252"/>
          </a:xfrm>
        </p:grpSpPr>
        <p:sp>
          <p:nvSpPr>
            <p:cNvPr id="408" name="Rectangle 175"/>
            <p:cNvSpPr>
              <a:spLocks noChangeArrowheads="1"/>
            </p:cNvSpPr>
            <p:nvPr/>
          </p:nvSpPr>
          <p:spPr bwMode="auto">
            <a:xfrm rot="5400000">
              <a:off x="2563016" y="6625154"/>
              <a:ext cx="107950" cy="10795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Line 178"/>
            <p:cNvSpPr>
              <a:spLocks noChangeShapeType="1"/>
            </p:cNvSpPr>
            <p:nvPr/>
          </p:nvSpPr>
          <p:spPr bwMode="auto">
            <a:xfrm rot="7271811" flipV="1">
              <a:off x="2703670" y="6712813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Oval 183"/>
            <p:cNvSpPr>
              <a:spLocks noChangeArrowheads="1"/>
            </p:cNvSpPr>
            <p:nvPr/>
          </p:nvSpPr>
          <p:spPr bwMode="auto">
            <a:xfrm rot="5400000">
              <a:off x="2404237" y="6744262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Oval 187"/>
            <p:cNvSpPr>
              <a:spLocks noChangeArrowheads="1"/>
            </p:cNvSpPr>
            <p:nvPr/>
          </p:nvSpPr>
          <p:spPr bwMode="auto">
            <a:xfrm rot="5400000">
              <a:off x="2733672" y="6739454"/>
              <a:ext cx="109537" cy="109538"/>
            </a:xfrm>
            <a:prstGeom prst="ellipse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" name="Group 190"/>
            <p:cNvGrpSpPr>
              <a:grpSpLocks/>
            </p:cNvGrpSpPr>
            <p:nvPr/>
          </p:nvGrpSpPr>
          <p:grpSpPr bwMode="auto">
            <a:xfrm rot="5400000">
              <a:off x="2888453" y="6697386"/>
              <a:ext cx="109537" cy="187325"/>
              <a:chOff x="3549" y="650"/>
              <a:chExt cx="69" cy="118"/>
            </a:xfrm>
            <a:solidFill>
              <a:srgbClr val="FF0000"/>
            </a:solidFill>
          </p:grpSpPr>
          <p:sp>
            <p:nvSpPr>
              <p:cNvPr id="420" name="Line 191"/>
              <p:cNvSpPr>
                <a:spLocks noChangeShapeType="1"/>
              </p:cNvSpPr>
              <p:nvPr/>
            </p:nvSpPr>
            <p:spPr bwMode="auto">
              <a:xfrm flipV="1">
                <a:off x="3584" y="720"/>
                <a:ext cx="0" cy="4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Oval 192"/>
              <p:cNvSpPr>
                <a:spLocks noChangeArrowheads="1"/>
              </p:cNvSpPr>
              <p:nvPr/>
            </p:nvSpPr>
            <p:spPr bwMode="auto">
              <a:xfrm>
                <a:off x="3549" y="650"/>
                <a:ext cx="69" cy="69"/>
              </a:xfrm>
              <a:prstGeom prst="ellipse">
                <a:avLst/>
              </a:prstGeom>
              <a:grpFill/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" name="Group 204"/>
            <p:cNvGrpSpPr>
              <a:grpSpLocks/>
            </p:cNvGrpSpPr>
            <p:nvPr/>
          </p:nvGrpSpPr>
          <p:grpSpPr bwMode="auto">
            <a:xfrm rot="5400000">
              <a:off x="3067047" y="6702942"/>
              <a:ext cx="103187" cy="163513"/>
              <a:chOff x="1791" y="778"/>
              <a:chExt cx="65" cy="103"/>
            </a:xfrm>
          </p:grpSpPr>
          <p:sp>
            <p:nvSpPr>
              <p:cNvPr id="418" name="Line 200"/>
              <p:cNvSpPr>
                <a:spLocks noChangeShapeType="1"/>
              </p:cNvSpPr>
              <p:nvPr/>
            </p:nvSpPr>
            <p:spPr bwMode="auto">
              <a:xfrm flipV="1">
                <a:off x="1826" y="833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AutoShape 203"/>
              <p:cNvSpPr>
                <a:spLocks noChangeArrowheads="1"/>
              </p:cNvSpPr>
              <p:nvPr/>
            </p:nvSpPr>
            <p:spPr bwMode="auto">
              <a:xfrm>
                <a:off x="1791" y="778"/>
                <a:ext cx="65" cy="56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  <a:extLst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14" name="Straight Connector 413"/>
            <p:cNvCxnSpPr/>
            <p:nvPr/>
          </p:nvCxnSpPr>
          <p:spPr>
            <a:xfrm>
              <a:off x="3194840" y="6783111"/>
              <a:ext cx="377035" cy="317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5" name="Line 178"/>
            <p:cNvSpPr>
              <a:spLocks noChangeShapeType="1"/>
            </p:cNvSpPr>
            <p:nvPr/>
          </p:nvSpPr>
          <p:spPr bwMode="auto">
            <a:xfrm rot="14328189">
              <a:off x="2528889" y="6712706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Line 178"/>
            <p:cNvSpPr>
              <a:spLocks noChangeShapeType="1"/>
            </p:cNvSpPr>
            <p:nvPr/>
          </p:nvSpPr>
          <p:spPr bwMode="auto">
            <a:xfrm rot="7271811" flipV="1">
              <a:off x="2536031" y="6567319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Rectangle 175"/>
            <p:cNvSpPr>
              <a:spLocks noChangeArrowheads="1"/>
            </p:cNvSpPr>
            <p:nvPr/>
          </p:nvSpPr>
          <p:spPr bwMode="auto">
            <a:xfrm rot="5400000">
              <a:off x="2401215" y="6478547"/>
              <a:ext cx="107950" cy="10795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4160429" y="6619086"/>
            <a:ext cx="113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cell membrane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glycolipid</a:t>
            </a:r>
            <a:endParaRPr lang="en-US" sz="1200" dirty="0">
              <a:solidFill>
                <a:srgbClr val="FFFF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3353571" y="6629400"/>
            <a:ext cx="2065076" cy="1982477"/>
          </a:xfrm>
          <a:prstGeom prst="line">
            <a:avLst/>
          </a:prstGeom>
          <a:ln w="12700">
            <a:solidFill>
              <a:srgbClr val="FF33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90319" y="5269614"/>
            <a:ext cx="596813" cy="251075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764908" y="5848417"/>
            <a:ext cx="1682863" cy="4712338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5290267" y="1777887"/>
            <a:ext cx="445735" cy="1646957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5736002" y="1777887"/>
            <a:ext cx="880605" cy="28563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028003" y="1777887"/>
            <a:ext cx="1687328" cy="2986732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5552458" y="6140657"/>
            <a:ext cx="141922" cy="382960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Oval 1024"/>
          <p:cNvSpPr/>
          <p:nvPr/>
        </p:nvSpPr>
        <p:spPr>
          <a:xfrm>
            <a:off x="5609594" y="5947179"/>
            <a:ext cx="140524" cy="1405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TextBox 422"/>
          <p:cNvSpPr txBox="1"/>
          <p:nvPr/>
        </p:nvSpPr>
        <p:spPr>
          <a:xfrm>
            <a:off x="5127992" y="5853094"/>
            <a:ext cx="529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GAGs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4385869" y="467424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nascent</a:t>
            </a:r>
            <a:br>
              <a:rPr lang="en-US" sz="900" dirty="0" smtClean="0">
                <a:solidFill>
                  <a:srgbClr val="FFFF00"/>
                </a:solidFill>
              </a:rPr>
            </a:br>
            <a:r>
              <a:rPr lang="en-US" sz="900" dirty="0" smtClean="0">
                <a:solidFill>
                  <a:srgbClr val="FFFF00"/>
                </a:solidFill>
              </a:rPr>
              <a:t>glycoproteins</a:t>
            </a:r>
            <a:endParaRPr lang="en-US" sz="900" dirty="0">
              <a:solidFill>
                <a:srgbClr val="FFFF00"/>
              </a:solidFill>
            </a:endParaRPr>
          </a:p>
        </p:txBody>
      </p:sp>
      <p:cxnSp>
        <p:nvCxnSpPr>
          <p:cNvPr id="1029" name="Straight Arrow Connector 1028"/>
          <p:cNvCxnSpPr>
            <a:endCxn id="1025" idx="0"/>
          </p:cNvCxnSpPr>
          <p:nvPr/>
        </p:nvCxnSpPr>
        <p:spPr>
          <a:xfrm>
            <a:off x="5582703" y="5700943"/>
            <a:ext cx="97153" cy="246236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Oval 424"/>
          <p:cNvSpPr/>
          <p:nvPr/>
        </p:nvSpPr>
        <p:spPr>
          <a:xfrm>
            <a:off x="4486808" y="3215114"/>
            <a:ext cx="140524" cy="1405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1" name="Straight Arrow Connector 1030"/>
          <p:cNvCxnSpPr/>
          <p:nvPr/>
        </p:nvCxnSpPr>
        <p:spPr>
          <a:xfrm>
            <a:off x="2643786" y="1667207"/>
            <a:ext cx="1884470" cy="153556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7748181" y="9006445"/>
            <a:ext cx="207886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Glycoproteins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Recognition sites for binding other biomolecules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Minimizes protein </a:t>
            </a:r>
            <a:r>
              <a:rPr lang="en-US" sz="1200" dirty="0" err="1" smtClean="0"/>
              <a:t>misfolding</a:t>
            </a:r>
            <a:r>
              <a:rPr lang="en-US" sz="1200" dirty="0" smtClean="0"/>
              <a:t> of protein part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Increases stability of protein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290" name="Oval 289"/>
          <p:cNvSpPr/>
          <p:nvPr/>
        </p:nvSpPr>
        <p:spPr>
          <a:xfrm>
            <a:off x="5850555" y="7051081"/>
            <a:ext cx="140524" cy="1405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43098" y="6140657"/>
            <a:ext cx="150814" cy="829198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172197" y="5706737"/>
            <a:ext cx="237085" cy="760164"/>
          </a:xfrm>
          <a:custGeom>
            <a:avLst/>
            <a:gdLst>
              <a:gd name="connsiteX0" fmla="*/ 182001 w 237085"/>
              <a:gd name="connsiteY0" fmla="*/ 0 h 760164"/>
              <a:gd name="connsiteX1" fmla="*/ 5731 w 237085"/>
              <a:gd name="connsiteY1" fmla="*/ 154236 h 760164"/>
              <a:gd name="connsiteX2" fmla="*/ 60815 w 237085"/>
              <a:gd name="connsiteY2" fmla="*/ 495759 h 760164"/>
              <a:gd name="connsiteX3" fmla="*/ 237085 w 237085"/>
              <a:gd name="connsiteY3" fmla="*/ 760164 h 7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85" h="760164">
                <a:moveTo>
                  <a:pt x="182001" y="0"/>
                </a:moveTo>
                <a:cubicBezTo>
                  <a:pt x="103965" y="35805"/>
                  <a:pt x="25929" y="71610"/>
                  <a:pt x="5731" y="154236"/>
                </a:cubicBezTo>
                <a:cubicBezTo>
                  <a:pt x="-14467" y="236862"/>
                  <a:pt x="22256" y="394771"/>
                  <a:pt x="60815" y="495759"/>
                </a:cubicBezTo>
                <a:cubicBezTo>
                  <a:pt x="99374" y="596747"/>
                  <a:pt x="168229" y="678455"/>
                  <a:pt x="237085" y="760164"/>
                </a:cubicBezTo>
              </a:path>
            </a:pathLst>
          </a:custGeom>
          <a:noFill/>
          <a:ln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202" grpId="0"/>
      <p:bldP spid="203" grpId="0"/>
      <p:bldP spid="283" grpId="0"/>
      <p:bldP spid="285" grpId="0" animBg="1"/>
      <p:bldP spid="422" grpId="0"/>
      <p:bldP spid="423" grpId="0"/>
      <p:bldP spid="425" grpId="0" animBg="1"/>
      <p:bldP spid="289" grpId="0"/>
      <p:bldP spid="290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154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</dc:creator>
  <cp:lastModifiedBy>Jakubowski, Henry</cp:lastModifiedBy>
  <cp:revision>230</cp:revision>
  <dcterms:created xsi:type="dcterms:W3CDTF">2012-08-13T23:13:31Z</dcterms:created>
  <dcterms:modified xsi:type="dcterms:W3CDTF">2012-09-19T20:04:45Z</dcterms:modified>
</cp:coreProperties>
</file>