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3" r:id="rId3"/>
    <p:sldId id="260" r:id="rId4"/>
    <p:sldId id="264" r:id="rId5"/>
  </p:sldIdLst>
  <p:sldSz cx="10058400" cy="128016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288" y="1446"/>
      </p:cViewPr>
      <p:guideLst>
        <p:guide orient="horz" pos="403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emf"/><Relationship Id="rId7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image" Target="../media/image1.emf"/><Relationship Id="rId6" Type="http://schemas.openxmlformats.org/officeDocument/2006/relationships/image" Target="../media/image15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14.emf"/><Relationship Id="rId9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5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7CBB5-6D02-4BB1-B11A-255142F717BD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685800"/>
            <a:ext cx="2692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043AA-821B-4271-A14E-D83540A68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4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685800"/>
            <a:ext cx="2692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043AA-821B-4271-A14E-D83540A684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3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685800"/>
            <a:ext cx="2692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043AA-821B-4271-A14E-D83540A684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3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685800"/>
            <a:ext cx="2692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043AA-821B-4271-A14E-D83540A684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3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2" y="3976797"/>
            <a:ext cx="8549640" cy="2744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7254240"/>
            <a:ext cx="70408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9255" y="684531"/>
            <a:ext cx="1697356" cy="145618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2" y="684531"/>
            <a:ext cx="4924425" cy="145618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9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8226214"/>
            <a:ext cx="8549640" cy="254254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5425867"/>
            <a:ext cx="8549640" cy="28003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8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3" y="3982722"/>
            <a:ext cx="3310890" cy="1126363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5721" y="3982722"/>
            <a:ext cx="3310890" cy="1126363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8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12658"/>
            <a:ext cx="905256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865544"/>
            <a:ext cx="4444207" cy="1194222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059766"/>
            <a:ext cx="4444207" cy="737573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865544"/>
            <a:ext cx="4445952" cy="1194222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059766"/>
            <a:ext cx="4445952" cy="737573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1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9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9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509694"/>
            <a:ext cx="3309144" cy="216916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509696"/>
            <a:ext cx="5622926" cy="10925811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2678856"/>
            <a:ext cx="3309144" cy="8756651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2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8961122"/>
            <a:ext cx="6035040" cy="105791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846"/>
            <a:ext cx="6035040" cy="768096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0019033"/>
            <a:ext cx="6035040" cy="1502409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2658"/>
            <a:ext cx="9052560" cy="21336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987043"/>
            <a:ext cx="9052560" cy="8448464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1865190"/>
            <a:ext cx="2346960" cy="681566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278B-1637-475E-9CEF-ADFFF1F9E84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2" y="11865190"/>
            <a:ext cx="3185160" cy="681566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1865190"/>
            <a:ext cx="2346960" cy="681566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BA21-1DE2-4F3C-B09F-774813F6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emf"/><Relationship Id="rId26" Type="http://schemas.openxmlformats.org/officeDocument/2006/relationships/hyperlink" Target="http://en.wikipedia.org/wiki/Mitochondrion" TargetMode="External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9.bin"/><Relationship Id="rId34" Type="http://schemas.openxmlformats.org/officeDocument/2006/relationships/hyperlink" Target="http://en.wikipedia.org/wiki/Lysosome" TargetMode="Externa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emf"/><Relationship Id="rId17" Type="http://schemas.openxmlformats.org/officeDocument/2006/relationships/oleObject" Target="../embeddings/oleObject7.bin"/><Relationship Id="rId25" Type="http://schemas.openxmlformats.org/officeDocument/2006/relationships/hyperlink" Target="http://ac.els-cdn.com/S0092867409014172/1-s2.0-S0092867409014172-main.pdf?_tid=48dffebb0bad7a4602797ca15e5cc467&amp;acdnat=1345545594_26f946b1a21c52ab0f46b1b891965773" TargetMode="External"/><Relationship Id="rId33" Type="http://schemas.openxmlformats.org/officeDocument/2006/relationships/hyperlink" Target="http://en.wikipedia.org/wiki/Golgi_apparatus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emf"/><Relationship Id="rId20" Type="http://schemas.openxmlformats.org/officeDocument/2006/relationships/image" Target="../media/image8.emf"/><Relationship Id="rId29" Type="http://schemas.openxmlformats.org/officeDocument/2006/relationships/hyperlink" Target="http://en.wikipedia.org/wiki/Ribosome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0.emf"/><Relationship Id="rId32" Type="http://schemas.openxmlformats.org/officeDocument/2006/relationships/hyperlink" Target="http://en.wikipedia.org/wiki/Peroxisome" TargetMode="External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hyperlink" Target="http://en.wikipedia.org/wiki/Cytosol" TargetMode="External"/><Relationship Id="rId10" Type="http://schemas.openxmlformats.org/officeDocument/2006/relationships/image" Target="../media/image3.emf"/><Relationship Id="rId19" Type="http://schemas.openxmlformats.org/officeDocument/2006/relationships/oleObject" Target="../embeddings/oleObject8.bin"/><Relationship Id="rId31" Type="http://schemas.openxmlformats.org/officeDocument/2006/relationships/hyperlink" Target="http://en.wikipedia.org/wiki/Cell_membrane" TargetMode="External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emf"/><Relationship Id="rId22" Type="http://schemas.openxmlformats.org/officeDocument/2006/relationships/image" Target="../media/image9.emf"/><Relationship Id="rId27" Type="http://schemas.openxmlformats.org/officeDocument/2006/relationships/hyperlink" Target="http://en.wikipedia.org/wiki/Cytoplasm" TargetMode="External"/><Relationship Id="rId30" Type="http://schemas.openxmlformats.org/officeDocument/2006/relationships/hyperlink" Target="http://en.wikipedia.org/wiki/Endoplasmic_reticulum" TargetMode="External"/><Relationship Id="rId35" Type="http://schemas.openxmlformats.org/officeDocument/2006/relationships/hyperlink" Target="http://en.wikipedia.org/wiki/Cell_nucleu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6.emf"/><Relationship Id="rId26" Type="http://schemas.openxmlformats.org/officeDocument/2006/relationships/hyperlink" Target="http://en.wikipedia.org/wiki/Cytoplasm" TargetMode="External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9.bin"/><Relationship Id="rId34" Type="http://schemas.openxmlformats.org/officeDocument/2006/relationships/hyperlink" Target="http://en.wikipedia.org/wiki/Cell_nucleus" TargetMode="Externa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17.bin"/><Relationship Id="rId25" Type="http://schemas.openxmlformats.org/officeDocument/2006/relationships/hyperlink" Target="http://en.wikipedia.org/wiki/Mitochondrion" TargetMode="External"/><Relationship Id="rId33" Type="http://schemas.openxmlformats.org/officeDocument/2006/relationships/hyperlink" Target="http://en.wikipedia.org/wiki/Lysosome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29" Type="http://schemas.openxmlformats.org/officeDocument/2006/relationships/hyperlink" Target="http://en.wikipedia.org/wiki/Endoplasmic_reticulum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10.emf"/><Relationship Id="rId32" Type="http://schemas.openxmlformats.org/officeDocument/2006/relationships/hyperlink" Target="http://en.wikipedia.org/wiki/Golgi_apparatus" TargetMode="External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hyperlink" Target="http://en.wikipedia.org/wiki/Ribosome" TargetMode="External"/><Relationship Id="rId10" Type="http://schemas.openxmlformats.org/officeDocument/2006/relationships/image" Target="../media/image13.emf"/><Relationship Id="rId19" Type="http://schemas.openxmlformats.org/officeDocument/2006/relationships/oleObject" Target="../embeddings/oleObject18.bin"/><Relationship Id="rId31" Type="http://schemas.openxmlformats.org/officeDocument/2006/relationships/hyperlink" Target="http://en.wikipedia.org/wiki/Peroxisome" TargetMode="External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.emf"/><Relationship Id="rId22" Type="http://schemas.openxmlformats.org/officeDocument/2006/relationships/image" Target="../media/image18.emf"/><Relationship Id="rId27" Type="http://schemas.openxmlformats.org/officeDocument/2006/relationships/hyperlink" Target="http://en.wikipedia.org/wiki/Cytosol" TargetMode="External"/><Relationship Id="rId30" Type="http://schemas.openxmlformats.org/officeDocument/2006/relationships/hyperlink" Target="http://en.wikipedia.org/wiki/Cell_membrane" TargetMode="External"/><Relationship Id="rId35" Type="http://schemas.openxmlformats.org/officeDocument/2006/relationships/hyperlink" Target="http://ac.els-cdn.com/S0092867409014172/1-s2.0-S0092867409014172-main.pdf?_tid=48dffebb0bad7a4602797ca15e5cc467&amp;acdnat=1345545594_26f946b1a21c52ab0f46b1b89196577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25.bin"/><Relationship Id="rId18" Type="http://schemas.openxmlformats.org/officeDocument/2006/relationships/hyperlink" Target="http://en.wikipedia.org/wiki/Cytosol" TargetMode="External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3.xml"/><Relationship Id="rId21" Type="http://schemas.openxmlformats.org/officeDocument/2006/relationships/hyperlink" Target="http://en.wikipedia.org/wiki/Cell_membrane" TargetMode="Externa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2.emf"/><Relationship Id="rId17" Type="http://schemas.openxmlformats.org/officeDocument/2006/relationships/hyperlink" Target="http://en.wikipedia.org/wiki/Cytoplasm" TargetMode="External"/><Relationship Id="rId25" Type="http://schemas.openxmlformats.org/officeDocument/2006/relationships/hyperlink" Target="http://en.wikipedia.org/wiki/Cell_nucleus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://en.wikipedia.org/wiki/Mitochondrion" TargetMode="External"/><Relationship Id="rId20" Type="http://schemas.openxmlformats.org/officeDocument/2006/relationships/hyperlink" Target="http://en.wikipedia.org/wiki/Endoplasmic_reticulum" TargetMode="External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24.bin"/><Relationship Id="rId24" Type="http://schemas.openxmlformats.org/officeDocument/2006/relationships/hyperlink" Target="http://en.wikipedia.org/wiki/Lysosome" TargetMode="External"/><Relationship Id="rId32" Type="http://schemas.openxmlformats.org/officeDocument/2006/relationships/hyperlink" Target="http://ac.els-cdn.com/S0092867409014172/1-s2.0-S0092867409014172-main.pdf?_tid=48dffebb0bad7a4602797ca15e5cc467&amp;acdnat=1345545594_26f946b1a21c52ab0f46b1b891965773" TargetMode="External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5.png"/><Relationship Id="rId23" Type="http://schemas.openxmlformats.org/officeDocument/2006/relationships/hyperlink" Target="http://en.wikipedia.org/wiki/Golgi_apparatus" TargetMode="External"/><Relationship Id="rId28" Type="http://schemas.openxmlformats.org/officeDocument/2006/relationships/oleObject" Target="../embeddings/oleObject27.bin"/><Relationship Id="rId10" Type="http://schemas.openxmlformats.org/officeDocument/2006/relationships/image" Target="../media/image21.emf"/><Relationship Id="rId19" Type="http://schemas.openxmlformats.org/officeDocument/2006/relationships/hyperlink" Target="http://en.wikipedia.org/wiki/Ribosome" TargetMode="External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3.emf"/><Relationship Id="rId22" Type="http://schemas.openxmlformats.org/officeDocument/2006/relationships/hyperlink" Target="http://en.wikipedia.org/wiki/Peroxisome" TargetMode="External"/><Relationship Id="rId27" Type="http://schemas.openxmlformats.org/officeDocument/2006/relationships/image" Target="../media/image24.emf"/><Relationship Id="rId30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ndoplasmic_reticulum" TargetMode="External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8.emf"/><Relationship Id="rId26" Type="http://schemas.openxmlformats.org/officeDocument/2006/relationships/image" Target="../media/image31.emf"/><Relationship Id="rId3" Type="http://schemas.openxmlformats.org/officeDocument/2006/relationships/image" Target="../media/image34.png"/><Relationship Id="rId21" Type="http://schemas.openxmlformats.org/officeDocument/2006/relationships/oleObject" Target="../embeddings/oleObject35.bin"/><Relationship Id="rId7" Type="http://schemas.openxmlformats.org/officeDocument/2006/relationships/hyperlink" Target="http://en.wikipedia.org/wiki/Ribosome" TargetMode="External"/><Relationship Id="rId12" Type="http://schemas.openxmlformats.org/officeDocument/2006/relationships/hyperlink" Target="http://en.wikipedia.org/wiki/Lysosome" TargetMode="External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hyperlink" Target="http://en.wikipedia.org/wiki/Cytosol" TargetMode="External"/><Relationship Id="rId11" Type="http://schemas.openxmlformats.org/officeDocument/2006/relationships/hyperlink" Target="http://en.wikipedia.org/wiki/Golgi_apparatus" TargetMode="External"/><Relationship Id="rId24" Type="http://schemas.openxmlformats.org/officeDocument/2006/relationships/image" Target="../media/image5.emf"/><Relationship Id="rId5" Type="http://schemas.openxmlformats.org/officeDocument/2006/relationships/hyperlink" Target="http://en.wikipedia.org/wiki/Cytoplasm" TargetMode="External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32.emf"/><Relationship Id="rId10" Type="http://schemas.openxmlformats.org/officeDocument/2006/relationships/hyperlink" Target="http://en.wikipedia.org/wiki/Peroxisome" TargetMode="External"/><Relationship Id="rId19" Type="http://schemas.openxmlformats.org/officeDocument/2006/relationships/oleObject" Target="../embeddings/oleObject34.bin"/><Relationship Id="rId4" Type="http://schemas.openxmlformats.org/officeDocument/2006/relationships/hyperlink" Target="http://en.wikipedia.org/wiki/Mitochondrion" TargetMode="External"/><Relationship Id="rId9" Type="http://schemas.openxmlformats.org/officeDocument/2006/relationships/hyperlink" Target="http://en.wikipedia.org/wiki/Cell_membrane" TargetMode="External"/><Relationship Id="rId14" Type="http://schemas.openxmlformats.org/officeDocument/2006/relationships/image" Target="../media/image26.emf"/><Relationship Id="rId22" Type="http://schemas.openxmlformats.org/officeDocument/2006/relationships/image" Target="../media/image30.e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98" y="884946"/>
            <a:ext cx="5193911" cy="45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5" name="Group 2054"/>
          <p:cNvGrpSpPr/>
          <p:nvPr/>
        </p:nvGrpSpPr>
        <p:grpSpPr>
          <a:xfrm>
            <a:off x="2086752" y="7785522"/>
            <a:ext cx="445292" cy="173404"/>
            <a:chOff x="1642126" y="6546218"/>
            <a:chExt cx="303608" cy="123860"/>
          </a:xfrm>
        </p:grpSpPr>
        <p:sp>
          <p:nvSpPr>
            <p:cNvPr id="59" name="Freeform 58"/>
            <p:cNvSpPr/>
            <p:nvPr/>
          </p:nvSpPr>
          <p:spPr>
            <a:xfrm rot="16200000">
              <a:off x="1724279" y="6522048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Freeform 2053"/>
            <p:cNvSpPr/>
            <p:nvPr/>
          </p:nvSpPr>
          <p:spPr>
            <a:xfrm>
              <a:off x="1676400" y="6577416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6200000">
              <a:off x="1821874" y="6546218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801831"/>
              </p:ext>
            </p:extLst>
          </p:nvPr>
        </p:nvGraphicFramePr>
        <p:xfrm>
          <a:off x="963932" y="5347337"/>
          <a:ext cx="2691554" cy="120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2" name="CS ChemDraw Drawing" r:id="rId5" imgW="3146701" imgH="1477886" progId="ChemDraw.Document.6.0">
                  <p:embed/>
                </p:oleObj>
              </mc:Choice>
              <mc:Fallback>
                <p:oleObj name="CS ChemDraw Drawing" r:id="rId5" imgW="3146701" imgH="14778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3932" y="5347337"/>
                        <a:ext cx="2691554" cy="1206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829082"/>
              </p:ext>
            </p:extLst>
          </p:nvPr>
        </p:nvGraphicFramePr>
        <p:xfrm>
          <a:off x="5350512" y="6954203"/>
          <a:ext cx="3890646" cy="126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3" name="CS ChemDraw Drawing" r:id="rId7" imgW="4873243" imgH="1654693" progId="ChemDraw.Document.6.0">
                  <p:embed/>
                </p:oleObj>
              </mc:Choice>
              <mc:Fallback>
                <p:oleObj name="CS ChemDraw Drawing" r:id="rId7" imgW="4873243" imgH="16546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50512" y="6954203"/>
                        <a:ext cx="3890646" cy="126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094589"/>
              </p:ext>
            </p:extLst>
          </p:nvPr>
        </p:nvGraphicFramePr>
        <p:xfrm>
          <a:off x="60537" y="6976428"/>
          <a:ext cx="5159587" cy="90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" name="CS ChemDraw Drawing" r:id="rId9" imgW="5513542" imgH="1014680" progId="ChemDraw.Document.6.0">
                  <p:embed/>
                </p:oleObj>
              </mc:Choice>
              <mc:Fallback>
                <p:oleObj name="CS ChemDraw Drawing" r:id="rId9" imgW="5513542" imgH="1014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537" y="6976428"/>
                        <a:ext cx="5159587" cy="904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62815"/>
              </p:ext>
            </p:extLst>
          </p:nvPr>
        </p:nvGraphicFramePr>
        <p:xfrm>
          <a:off x="7030957" y="5273602"/>
          <a:ext cx="2712137" cy="146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5" name="CS ChemDraw Drawing" r:id="rId11" imgW="3390727" imgH="1913829" progId="ChemDraw.Document.6.0">
                  <p:embed/>
                </p:oleObj>
              </mc:Choice>
              <mc:Fallback>
                <p:oleObj name="CS ChemDraw Drawing" r:id="rId11" imgW="3390727" imgH="19138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0957" y="5273602"/>
                        <a:ext cx="2712137" cy="1462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9" name="Group 2078"/>
          <p:cNvGrpSpPr/>
          <p:nvPr/>
        </p:nvGrpSpPr>
        <p:grpSpPr>
          <a:xfrm>
            <a:off x="899181" y="3248119"/>
            <a:ext cx="1989291" cy="585197"/>
            <a:chOff x="630021" y="2358453"/>
            <a:chExt cx="1356335" cy="417998"/>
          </a:xfrm>
        </p:grpSpPr>
        <p:sp>
          <p:nvSpPr>
            <p:cNvPr id="7" name="Oval 6"/>
            <p:cNvSpPr/>
            <p:nvPr/>
          </p:nvSpPr>
          <p:spPr>
            <a:xfrm rot="16200000">
              <a:off x="1144336" y="2358453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144336" y="2445459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630021" y="2358453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630021" y="2445459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632245" y="2646322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6200000">
              <a:off x="848974" y="2278323"/>
              <a:ext cx="19050" cy="223837"/>
            </a:xfrm>
            <a:custGeom>
              <a:avLst/>
              <a:gdLst>
                <a:gd name="connsiteX0" fmla="*/ 14287 w 19050"/>
                <a:gd name="connsiteY0" fmla="*/ 0 h 223837"/>
                <a:gd name="connsiteX1" fmla="*/ 16669 w 19050"/>
                <a:gd name="connsiteY1" fmla="*/ 21431 h 223837"/>
                <a:gd name="connsiteX2" fmla="*/ 9525 w 19050"/>
                <a:gd name="connsiteY2" fmla="*/ 57150 h 223837"/>
                <a:gd name="connsiteX3" fmla="*/ 2381 w 19050"/>
                <a:gd name="connsiteY3" fmla="*/ 78581 h 223837"/>
                <a:gd name="connsiteX4" fmla="*/ 0 w 19050"/>
                <a:gd name="connsiteY4" fmla="*/ 85725 h 223837"/>
                <a:gd name="connsiteX5" fmla="*/ 2381 w 19050"/>
                <a:gd name="connsiteY5" fmla="*/ 109537 h 223837"/>
                <a:gd name="connsiteX6" fmla="*/ 11906 w 19050"/>
                <a:gd name="connsiteY6" fmla="*/ 130969 h 223837"/>
                <a:gd name="connsiteX7" fmla="*/ 19050 w 19050"/>
                <a:gd name="connsiteY7" fmla="*/ 145256 h 223837"/>
                <a:gd name="connsiteX8" fmla="*/ 16669 w 19050"/>
                <a:gd name="connsiteY8" fmla="*/ 200025 h 223837"/>
                <a:gd name="connsiteX9" fmla="*/ 14287 w 19050"/>
                <a:gd name="connsiteY9" fmla="*/ 209550 h 223837"/>
                <a:gd name="connsiteX10" fmla="*/ 11906 w 19050"/>
                <a:gd name="connsiteY10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223837">
                  <a:moveTo>
                    <a:pt x="14287" y="0"/>
                  </a:moveTo>
                  <a:cubicBezTo>
                    <a:pt x="15081" y="7144"/>
                    <a:pt x="16669" y="14243"/>
                    <a:pt x="16669" y="21431"/>
                  </a:cubicBezTo>
                  <a:cubicBezTo>
                    <a:pt x="16669" y="39041"/>
                    <a:pt x="14509" y="42197"/>
                    <a:pt x="9525" y="57150"/>
                  </a:cubicBezTo>
                  <a:lnTo>
                    <a:pt x="2381" y="78581"/>
                  </a:lnTo>
                  <a:lnTo>
                    <a:pt x="0" y="85725"/>
                  </a:lnTo>
                  <a:cubicBezTo>
                    <a:pt x="794" y="93662"/>
                    <a:pt x="911" y="101697"/>
                    <a:pt x="2381" y="109537"/>
                  </a:cubicBezTo>
                  <a:cubicBezTo>
                    <a:pt x="6067" y="129193"/>
                    <a:pt x="5490" y="118135"/>
                    <a:pt x="11906" y="130969"/>
                  </a:cubicBezTo>
                  <a:cubicBezTo>
                    <a:pt x="21760" y="150678"/>
                    <a:pt x="5405" y="124790"/>
                    <a:pt x="19050" y="145256"/>
                  </a:cubicBezTo>
                  <a:cubicBezTo>
                    <a:pt x="18256" y="163512"/>
                    <a:pt x="18019" y="181801"/>
                    <a:pt x="16669" y="200025"/>
                  </a:cubicBezTo>
                  <a:cubicBezTo>
                    <a:pt x="16427" y="203289"/>
                    <a:pt x="14997" y="206355"/>
                    <a:pt x="14287" y="209550"/>
                  </a:cubicBezTo>
                  <a:cubicBezTo>
                    <a:pt x="11750" y="220964"/>
                    <a:pt x="11906" y="217658"/>
                    <a:pt x="11906" y="223837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6200000">
              <a:off x="823971" y="2346188"/>
              <a:ext cx="19050" cy="164307"/>
            </a:xfrm>
            <a:custGeom>
              <a:avLst/>
              <a:gdLst>
                <a:gd name="connsiteX0" fmla="*/ 14287 w 19050"/>
                <a:gd name="connsiteY0" fmla="*/ 0 h 164307"/>
                <a:gd name="connsiteX1" fmla="*/ 19050 w 19050"/>
                <a:gd name="connsiteY1" fmla="*/ 11907 h 164307"/>
                <a:gd name="connsiteX2" fmla="*/ 14287 w 19050"/>
                <a:gd name="connsiteY2" fmla="*/ 26194 h 164307"/>
                <a:gd name="connsiteX3" fmla="*/ 9525 w 19050"/>
                <a:gd name="connsiteY3" fmla="*/ 40482 h 164307"/>
                <a:gd name="connsiteX4" fmla="*/ 7144 w 19050"/>
                <a:gd name="connsiteY4" fmla="*/ 47625 h 164307"/>
                <a:gd name="connsiteX5" fmla="*/ 2381 w 19050"/>
                <a:gd name="connsiteY5" fmla="*/ 54769 h 164307"/>
                <a:gd name="connsiteX6" fmla="*/ 0 w 19050"/>
                <a:gd name="connsiteY6" fmla="*/ 61913 h 164307"/>
                <a:gd name="connsiteX7" fmla="*/ 2381 w 19050"/>
                <a:gd name="connsiteY7" fmla="*/ 90488 h 164307"/>
                <a:gd name="connsiteX8" fmla="*/ 4762 w 19050"/>
                <a:gd name="connsiteY8" fmla="*/ 97632 h 164307"/>
                <a:gd name="connsiteX9" fmla="*/ 7144 w 19050"/>
                <a:gd name="connsiteY9" fmla="*/ 107157 h 164307"/>
                <a:gd name="connsiteX10" fmla="*/ 11906 w 19050"/>
                <a:gd name="connsiteY10" fmla="*/ 121444 h 164307"/>
                <a:gd name="connsiteX11" fmla="*/ 14287 w 19050"/>
                <a:gd name="connsiteY11" fmla="*/ 128588 h 164307"/>
                <a:gd name="connsiteX12" fmla="*/ 11906 w 19050"/>
                <a:gd name="connsiteY12" fmla="*/ 164307 h 1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" h="164307">
                  <a:moveTo>
                    <a:pt x="14287" y="0"/>
                  </a:moveTo>
                  <a:cubicBezTo>
                    <a:pt x="15875" y="3969"/>
                    <a:pt x="19050" y="7632"/>
                    <a:pt x="19050" y="11907"/>
                  </a:cubicBezTo>
                  <a:cubicBezTo>
                    <a:pt x="19050" y="16927"/>
                    <a:pt x="15875" y="21432"/>
                    <a:pt x="14287" y="26194"/>
                  </a:cubicBezTo>
                  <a:lnTo>
                    <a:pt x="9525" y="40482"/>
                  </a:lnTo>
                  <a:cubicBezTo>
                    <a:pt x="8731" y="42863"/>
                    <a:pt x="8536" y="45537"/>
                    <a:pt x="7144" y="47625"/>
                  </a:cubicBezTo>
                  <a:lnTo>
                    <a:pt x="2381" y="54769"/>
                  </a:lnTo>
                  <a:cubicBezTo>
                    <a:pt x="1587" y="57150"/>
                    <a:pt x="0" y="59403"/>
                    <a:pt x="0" y="61913"/>
                  </a:cubicBezTo>
                  <a:cubicBezTo>
                    <a:pt x="0" y="71471"/>
                    <a:pt x="1118" y="81014"/>
                    <a:pt x="2381" y="90488"/>
                  </a:cubicBezTo>
                  <a:cubicBezTo>
                    <a:pt x="2713" y="92976"/>
                    <a:pt x="4072" y="95218"/>
                    <a:pt x="4762" y="97632"/>
                  </a:cubicBezTo>
                  <a:cubicBezTo>
                    <a:pt x="5661" y="100779"/>
                    <a:pt x="6204" y="104022"/>
                    <a:pt x="7144" y="107157"/>
                  </a:cubicBezTo>
                  <a:cubicBezTo>
                    <a:pt x="8587" y="111965"/>
                    <a:pt x="10319" y="116682"/>
                    <a:pt x="11906" y="121444"/>
                  </a:cubicBezTo>
                  <a:lnTo>
                    <a:pt x="14287" y="128588"/>
                  </a:lnTo>
                  <a:cubicBezTo>
                    <a:pt x="11784" y="161127"/>
                    <a:pt x="11906" y="149195"/>
                    <a:pt x="11906" y="164307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16200000">
              <a:off x="826352" y="2393814"/>
              <a:ext cx="19050" cy="173831"/>
            </a:xfrm>
            <a:custGeom>
              <a:avLst/>
              <a:gdLst>
                <a:gd name="connsiteX0" fmla="*/ 19050 w 19050"/>
                <a:gd name="connsiteY0" fmla="*/ 0 h 173831"/>
                <a:gd name="connsiteX1" fmla="*/ 14288 w 19050"/>
                <a:gd name="connsiteY1" fmla="*/ 40481 h 173831"/>
                <a:gd name="connsiteX2" fmla="*/ 9525 w 19050"/>
                <a:gd name="connsiteY2" fmla="*/ 54769 h 173831"/>
                <a:gd name="connsiteX3" fmla="*/ 7144 w 19050"/>
                <a:gd name="connsiteY3" fmla="*/ 61913 h 173831"/>
                <a:gd name="connsiteX4" fmla="*/ 0 w 19050"/>
                <a:gd name="connsiteY4" fmla="*/ 76200 h 173831"/>
                <a:gd name="connsiteX5" fmla="*/ 2382 w 19050"/>
                <a:gd name="connsiteY5" fmla="*/ 92869 h 173831"/>
                <a:gd name="connsiteX6" fmla="*/ 4763 w 19050"/>
                <a:gd name="connsiteY6" fmla="*/ 100013 h 173831"/>
                <a:gd name="connsiteX7" fmla="*/ 11907 w 19050"/>
                <a:gd name="connsiteY7" fmla="*/ 104775 h 173831"/>
                <a:gd name="connsiteX8" fmla="*/ 16669 w 19050"/>
                <a:gd name="connsiteY8" fmla="*/ 119063 h 173831"/>
                <a:gd name="connsiteX9" fmla="*/ 19050 w 19050"/>
                <a:gd name="connsiteY9" fmla="*/ 126206 h 173831"/>
                <a:gd name="connsiteX10" fmla="*/ 16669 w 19050"/>
                <a:gd name="connsiteY10" fmla="*/ 173831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173831">
                  <a:moveTo>
                    <a:pt x="19050" y="0"/>
                  </a:moveTo>
                  <a:cubicBezTo>
                    <a:pt x="18790" y="2342"/>
                    <a:pt x="15043" y="36958"/>
                    <a:pt x="14288" y="40481"/>
                  </a:cubicBezTo>
                  <a:cubicBezTo>
                    <a:pt x="13236" y="45390"/>
                    <a:pt x="11113" y="50006"/>
                    <a:pt x="9525" y="54769"/>
                  </a:cubicBezTo>
                  <a:cubicBezTo>
                    <a:pt x="8731" y="57150"/>
                    <a:pt x="8536" y="59824"/>
                    <a:pt x="7144" y="61913"/>
                  </a:cubicBezTo>
                  <a:cubicBezTo>
                    <a:pt x="990" y="71145"/>
                    <a:pt x="3287" y="66341"/>
                    <a:pt x="0" y="76200"/>
                  </a:cubicBezTo>
                  <a:cubicBezTo>
                    <a:pt x="794" y="81756"/>
                    <a:pt x="1281" y="87365"/>
                    <a:pt x="2382" y="92869"/>
                  </a:cubicBezTo>
                  <a:cubicBezTo>
                    <a:pt x="2874" y="95330"/>
                    <a:pt x="3195" y="98053"/>
                    <a:pt x="4763" y="100013"/>
                  </a:cubicBezTo>
                  <a:cubicBezTo>
                    <a:pt x="6551" y="102248"/>
                    <a:pt x="9526" y="103188"/>
                    <a:pt x="11907" y="104775"/>
                  </a:cubicBezTo>
                  <a:lnTo>
                    <a:pt x="16669" y="119063"/>
                  </a:lnTo>
                  <a:lnTo>
                    <a:pt x="19050" y="126206"/>
                  </a:lnTo>
                  <a:cubicBezTo>
                    <a:pt x="16471" y="167475"/>
                    <a:pt x="16669" y="151581"/>
                    <a:pt x="16669" y="173831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6200000">
              <a:off x="856118" y="2411673"/>
              <a:ext cx="19050" cy="219075"/>
            </a:xfrm>
            <a:custGeom>
              <a:avLst/>
              <a:gdLst>
                <a:gd name="connsiteX0" fmla="*/ 11906 w 19050"/>
                <a:gd name="connsiteY0" fmla="*/ 0 h 219075"/>
                <a:gd name="connsiteX1" fmla="*/ 11906 w 19050"/>
                <a:gd name="connsiteY1" fmla="*/ 71437 h 219075"/>
                <a:gd name="connsiteX2" fmla="*/ 7144 w 19050"/>
                <a:gd name="connsiteY2" fmla="*/ 85725 h 219075"/>
                <a:gd name="connsiteX3" fmla="*/ 4763 w 19050"/>
                <a:gd name="connsiteY3" fmla="*/ 92869 h 219075"/>
                <a:gd name="connsiteX4" fmla="*/ 0 w 19050"/>
                <a:gd name="connsiteY4" fmla="*/ 100012 h 219075"/>
                <a:gd name="connsiteX5" fmla="*/ 7144 w 19050"/>
                <a:gd name="connsiteY5" fmla="*/ 126206 h 219075"/>
                <a:gd name="connsiteX6" fmla="*/ 11906 w 19050"/>
                <a:gd name="connsiteY6" fmla="*/ 133350 h 219075"/>
                <a:gd name="connsiteX7" fmla="*/ 19050 w 19050"/>
                <a:gd name="connsiteY7" fmla="*/ 157162 h 219075"/>
                <a:gd name="connsiteX8" fmla="*/ 16669 w 19050"/>
                <a:gd name="connsiteY8" fmla="*/ 180975 h 219075"/>
                <a:gd name="connsiteX9" fmla="*/ 14288 w 19050"/>
                <a:gd name="connsiteY9" fmla="*/ 192881 h 219075"/>
                <a:gd name="connsiteX10" fmla="*/ 14288 w 19050"/>
                <a:gd name="connsiteY10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219075">
                  <a:moveTo>
                    <a:pt x="11906" y="0"/>
                  </a:moveTo>
                  <a:cubicBezTo>
                    <a:pt x="13482" y="28366"/>
                    <a:pt x="16369" y="44659"/>
                    <a:pt x="11906" y="71437"/>
                  </a:cubicBezTo>
                  <a:cubicBezTo>
                    <a:pt x="11081" y="76389"/>
                    <a:pt x="8731" y="80962"/>
                    <a:pt x="7144" y="85725"/>
                  </a:cubicBezTo>
                  <a:cubicBezTo>
                    <a:pt x="6350" y="88106"/>
                    <a:pt x="6156" y="90781"/>
                    <a:pt x="4763" y="92869"/>
                  </a:cubicBezTo>
                  <a:lnTo>
                    <a:pt x="0" y="100012"/>
                  </a:lnTo>
                  <a:cubicBezTo>
                    <a:pt x="1278" y="106405"/>
                    <a:pt x="3689" y="121023"/>
                    <a:pt x="7144" y="126206"/>
                  </a:cubicBezTo>
                  <a:cubicBezTo>
                    <a:pt x="8731" y="128587"/>
                    <a:pt x="10744" y="130735"/>
                    <a:pt x="11906" y="133350"/>
                  </a:cubicBezTo>
                  <a:cubicBezTo>
                    <a:pt x="15221" y="140809"/>
                    <a:pt x="17070" y="149242"/>
                    <a:pt x="19050" y="157162"/>
                  </a:cubicBezTo>
                  <a:cubicBezTo>
                    <a:pt x="18256" y="165100"/>
                    <a:pt x="17723" y="173068"/>
                    <a:pt x="16669" y="180975"/>
                  </a:cubicBezTo>
                  <a:cubicBezTo>
                    <a:pt x="16134" y="184987"/>
                    <a:pt x="14540" y="188842"/>
                    <a:pt x="14288" y="192881"/>
                  </a:cubicBezTo>
                  <a:cubicBezTo>
                    <a:pt x="13743" y="201595"/>
                    <a:pt x="14288" y="210344"/>
                    <a:pt x="14288" y="219075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833339" y="2598158"/>
              <a:ext cx="19050" cy="169069"/>
            </a:xfrm>
            <a:custGeom>
              <a:avLst/>
              <a:gdLst>
                <a:gd name="connsiteX0" fmla="*/ 9525 w 19050"/>
                <a:gd name="connsiteY0" fmla="*/ 0 h 169069"/>
                <a:gd name="connsiteX1" fmla="*/ 14288 w 19050"/>
                <a:gd name="connsiteY1" fmla="*/ 11906 h 169069"/>
                <a:gd name="connsiteX2" fmla="*/ 19050 w 19050"/>
                <a:gd name="connsiteY2" fmla="*/ 26194 h 169069"/>
                <a:gd name="connsiteX3" fmla="*/ 14288 w 19050"/>
                <a:gd name="connsiteY3" fmla="*/ 47625 h 169069"/>
                <a:gd name="connsiteX4" fmla="*/ 9525 w 19050"/>
                <a:gd name="connsiteY4" fmla="*/ 61912 h 169069"/>
                <a:gd name="connsiteX5" fmla="*/ 4763 w 19050"/>
                <a:gd name="connsiteY5" fmla="*/ 69056 h 169069"/>
                <a:gd name="connsiteX6" fmla="*/ 0 w 19050"/>
                <a:gd name="connsiteY6" fmla="*/ 83344 h 169069"/>
                <a:gd name="connsiteX7" fmla="*/ 4763 w 19050"/>
                <a:gd name="connsiteY7" fmla="*/ 102394 h 169069"/>
                <a:gd name="connsiteX8" fmla="*/ 14288 w 19050"/>
                <a:gd name="connsiteY8" fmla="*/ 116681 h 169069"/>
                <a:gd name="connsiteX9" fmla="*/ 11906 w 19050"/>
                <a:gd name="connsiteY9" fmla="*/ 140494 h 169069"/>
                <a:gd name="connsiteX10" fmla="*/ 7144 w 19050"/>
                <a:gd name="connsiteY10" fmla="*/ 154781 h 169069"/>
                <a:gd name="connsiteX11" fmla="*/ 4763 w 19050"/>
                <a:gd name="connsiteY11" fmla="*/ 161925 h 169069"/>
                <a:gd name="connsiteX12" fmla="*/ 4763 w 19050"/>
                <a:gd name="connsiteY12" fmla="*/ 169069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" h="169069">
                  <a:moveTo>
                    <a:pt x="9525" y="0"/>
                  </a:moveTo>
                  <a:cubicBezTo>
                    <a:pt x="11113" y="3969"/>
                    <a:pt x="12827" y="7889"/>
                    <a:pt x="14288" y="11906"/>
                  </a:cubicBezTo>
                  <a:cubicBezTo>
                    <a:pt x="16004" y="16624"/>
                    <a:pt x="19050" y="26194"/>
                    <a:pt x="19050" y="26194"/>
                  </a:cubicBezTo>
                  <a:cubicBezTo>
                    <a:pt x="17691" y="32987"/>
                    <a:pt x="16305" y="40903"/>
                    <a:pt x="14288" y="47625"/>
                  </a:cubicBezTo>
                  <a:cubicBezTo>
                    <a:pt x="12845" y="52433"/>
                    <a:pt x="12309" y="57735"/>
                    <a:pt x="9525" y="61912"/>
                  </a:cubicBezTo>
                  <a:cubicBezTo>
                    <a:pt x="7938" y="64293"/>
                    <a:pt x="5925" y="66441"/>
                    <a:pt x="4763" y="69056"/>
                  </a:cubicBezTo>
                  <a:cubicBezTo>
                    <a:pt x="2724" y="73644"/>
                    <a:pt x="0" y="83344"/>
                    <a:pt x="0" y="83344"/>
                  </a:cubicBezTo>
                  <a:cubicBezTo>
                    <a:pt x="661" y="86648"/>
                    <a:pt x="2473" y="98272"/>
                    <a:pt x="4763" y="102394"/>
                  </a:cubicBezTo>
                  <a:cubicBezTo>
                    <a:pt x="7543" y="107397"/>
                    <a:pt x="14288" y="116681"/>
                    <a:pt x="14288" y="116681"/>
                  </a:cubicBezTo>
                  <a:cubicBezTo>
                    <a:pt x="13494" y="124619"/>
                    <a:pt x="13376" y="132653"/>
                    <a:pt x="11906" y="140494"/>
                  </a:cubicBezTo>
                  <a:cubicBezTo>
                    <a:pt x="10981" y="145428"/>
                    <a:pt x="8731" y="150019"/>
                    <a:pt x="7144" y="154781"/>
                  </a:cubicBezTo>
                  <a:cubicBezTo>
                    <a:pt x="6350" y="157162"/>
                    <a:pt x="4763" y="159415"/>
                    <a:pt x="4763" y="161925"/>
                  </a:cubicBezTo>
                  <a:lnTo>
                    <a:pt x="4763" y="169069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6200000">
              <a:off x="1072768" y="2302091"/>
              <a:ext cx="14375" cy="166688"/>
            </a:xfrm>
            <a:custGeom>
              <a:avLst/>
              <a:gdLst>
                <a:gd name="connsiteX0" fmla="*/ 7143 w 14375"/>
                <a:gd name="connsiteY0" fmla="*/ 166688 h 166688"/>
                <a:gd name="connsiteX1" fmla="*/ 9525 w 14375"/>
                <a:gd name="connsiteY1" fmla="*/ 154781 h 166688"/>
                <a:gd name="connsiteX2" fmla="*/ 14287 w 14375"/>
                <a:gd name="connsiteY2" fmla="*/ 140494 h 166688"/>
                <a:gd name="connsiteX3" fmla="*/ 7143 w 14375"/>
                <a:gd name="connsiteY3" fmla="*/ 109538 h 166688"/>
                <a:gd name="connsiteX4" fmla="*/ 0 w 14375"/>
                <a:gd name="connsiteY4" fmla="*/ 95250 h 166688"/>
                <a:gd name="connsiteX5" fmla="*/ 2381 w 14375"/>
                <a:gd name="connsiteY5" fmla="*/ 66675 h 166688"/>
                <a:gd name="connsiteX6" fmla="*/ 4762 w 14375"/>
                <a:gd name="connsiteY6" fmla="*/ 59531 h 166688"/>
                <a:gd name="connsiteX7" fmla="*/ 11906 w 14375"/>
                <a:gd name="connsiteY7" fmla="*/ 57150 h 166688"/>
                <a:gd name="connsiteX8" fmla="*/ 14287 w 14375"/>
                <a:gd name="connsiteY8" fmla="*/ 50006 h 166688"/>
                <a:gd name="connsiteX9" fmla="*/ 9525 w 14375"/>
                <a:gd name="connsiteY9" fmla="*/ 4763 h 166688"/>
                <a:gd name="connsiteX10" fmla="*/ 7143 w 14375"/>
                <a:gd name="connsiteY10" fmla="*/ 0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75" h="166688">
                  <a:moveTo>
                    <a:pt x="7143" y="166688"/>
                  </a:moveTo>
                  <a:cubicBezTo>
                    <a:pt x="7937" y="162719"/>
                    <a:pt x="8460" y="158686"/>
                    <a:pt x="9525" y="154781"/>
                  </a:cubicBezTo>
                  <a:cubicBezTo>
                    <a:pt x="10846" y="149938"/>
                    <a:pt x="14287" y="140494"/>
                    <a:pt x="14287" y="140494"/>
                  </a:cubicBezTo>
                  <a:cubicBezTo>
                    <a:pt x="13189" y="132805"/>
                    <a:pt x="11899" y="116673"/>
                    <a:pt x="7143" y="109538"/>
                  </a:cubicBezTo>
                  <a:cubicBezTo>
                    <a:pt x="989" y="100305"/>
                    <a:pt x="3286" y="105109"/>
                    <a:pt x="0" y="95250"/>
                  </a:cubicBezTo>
                  <a:cubicBezTo>
                    <a:pt x="794" y="85725"/>
                    <a:pt x="1118" y="76149"/>
                    <a:pt x="2381" y="66675"/>
                  </a:cubicBezTo>
                  <a:cubicBezTo>
                    <a:pt x="2713" y="64187"/>
                    <a:pt x="2987" y="61306"/>
                    <a:pt x="4762" y="59531"/>
                  </a:cubicBezTo>
                  <a:cubicBezTo>
                    <a:pt x="6537" y="57756"/>
                    <a:pt x="9525" y="57944"/>
                    <a:pt x="11906" y="57150"/>
                  </a:cubicBezTo>
                  <a:cubicBezTo>
                    <a:pt x="12700" y="54769"/>
                    <a:pt x="14287" y="52516"/>
                    <a:pt x="14287" y="50006"/>
                  </a:cubicBezTo>
                  <a:cubicBezTo>
                    <a:pt x="14287" y="31991"/>
                    <a:pt x="15429" y="19522"/>
                    <a:pt x="9525" y="4763"/>
                  </a:cubicBezTo>
                  <a:cubicBezTo>
                    <a:pt x="8866" y="3115"/>
                    <a:pt x="7937" y="1588"/>
                    <a:pt x="7143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6200000">
              <a:off x="1040665" y="2334283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6200000">
              <a:off x="1049842" y="2374415"/>
              <a:ext cx="14984" cy="192882"/>
            </a:xfrm>
            <a:custGeom>
              <a:avLst/>
              <a:gdLst>
                <a:gd name="connsiteX0" fmla="*/ 2381 w 14984"/>
                <a:gd name="connsiteY0" fmla="*/ 192882 h 192882"/>
                <a:gd name="connsiteX1" fmla="*/ 7143 w 14984"/>
                <a:gd name="connsiteY1" fmla="*/ 171450 h 192882"/>
                <a:gd name="connsiteX2" fmla="*/ 9525 w 14984"/>
                <a:gd name="connsiteY2" fmla="*/ 164307 h 192882"/>
                <a:gd name="connsiteX3" fmla="*/ 14287 w 14984"/>
                <a:gd name="connsiteY3" fmla="*/ 142875 h 192882"/>
                <a:gd name="connsiteX4" fmla="*/ 7143 w 14984"/>
                <a:gd name="connsiteY4" fmla="*/ 111919 h 192882"/>
                <a:gd name="connsiteX5" fmla="*/ 0 w 14984"/>
                <a:gd name="connsiteY5" fmla="*/ 97632 h 192882"/>
                <a:gd name="connsiteX6" fmla="*/ 4762 w 14984"/>
                <a:gd name="connsiteY6" fmla="*/ 69057 h 192882"/>
                <a:gd name="connsiteX7" fmla="*/ 9525 w 14984"/>
                <a:gd name="connsiteY7" fmla="*/ 61913 h 192882"/>
                <a:gd name="connsiteX8" fmla="*/ 11906 w 14984"/>
                <a:gd name="connsiteY8" fmla="*/ 16669 h 192882"/>
                <a:gd name="connsiteX9" fmla="*/ 9525 w 14984"/>
                <a:gd name="connsiteY9" fmla="*/ 7144 h 192882"/>
                <a:gd name="connsiteX10" fmla="*/ 7143 w 14984"/>
                <a:gd name="connsiteY10" fmla="*/ 0 h 19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84" h="192882">
                  <a:moveTo>
                    <a:pt x="2381" y="192882"/>
                  </a:moveTo>
                  <a:cubicBezTo>
                    <a:pt x="4016" y="184705"/>
                    <a:pt x="4902" y="179291"/>
                    <a:pt x="7143" y="171450"/>
                  </a:cubicBezTo>
                  <a:cubicBezTo>
                    <a:pt x="7833" y="169037"/>
                    <a:pt x="8835" y="166720"/>
                    <a:pt x="9525" y="164307"/>
                  </a:cubicBezTo>
                  <a:cubicBezTo>
                    <a:pt x="11766" y="156466"/>
                    <a:pt x="12652" y="151052"/>
                    <a:pt x="14287" y="142875"/>
                  </a:cubicBezTo>
                  <a:cubicBezTo>
                    <a:pt x="13189" y="135187"/>
                    <a:pt x="11898" y="119053"/>
                    <a:pt x="7143" y="111919"/>
                  </a:cubicBezTo>
                  <a:cubicBezTo>
                    <a:pt x="989" y="102687"/>
                    <a:pt x="3286" y="107490"/>
                    <a:pt x="0" y="97632"/>
                  </a:cubicBezTo>
                  <a:cubicBezTo>
                    <a:pt x="754" y="90844"/>
                    <a:pt x="773" y="77035"/>
                    <a:pt x="4762" y="69057"/>
                  </a:cubicBezTo>
                  <a:cubicBezTo>
                    <a:pt x="6042" y="66497"/>
                    <a:pt x="7937" y="64294"/>
                    <a:pt x="9525" y="61913"/>
                  </a:cubicBezTo>
                  <a:cubicBezTo>
                    <a:pt x="17034" y="39382"/>
                    <a:pt x="15754" y="49383"/>
                    <a:pt x="11906" y="16669"/>
                  </a:cubicBezTo>
                  <a:cubicBezTo>
                    <a:pt x="11524" y="13419"/>
                    <a:pt x="10424" y="10291"/>
                    <a:pt x="9525" y="7144"/>
                  </a:cubicBezTo>
                  <a:cubicBezTo>
                    <a:pt x="8835" y="4730"/>
                    <a:pt x="7143" y="0"/>
                    <a:pt x="7143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6200000">
              <a:off x="1064478" y="2446201"/>
              <a:ext cx="19050" cy="140494"/>
            </a:xfrm>
            <a:custGeom>
              <a:avLst/>
              <a:gdLst>
                <a:gd name="connsiteX0" fmla="*/ 19050 w 19050"/>
                <a:gd name="connsiteY0" fmla="*/ 140494 h 140494"/>
                <a:gd name="connsiteX1" fmla="*/ 16668 w 19050"/>
                <a:gd name="connsiteY1" fmla="*/ 128587 h 140494"/>
                <a:gd name="connsiteX2" fmla="*/ 11906 w 19050"/>
                <a:gd name="connsiteY2" fmla="*/ 121444 h 140494"/>
                <a:gd name="connsiteX3" fmla="*/ 7143 w 19050"/>
                <a:gd name="connsiteY3" fmla="*/ 107156 h 140494"/>
                <a:gd name="connsiteX4" fmla="*/ 4762 w 19050"/>
                <a:gd name="connsiteY4" fmla="*/ 97631 h 140494"/>
                <a:gd name="connsiteX5" fmla="*/ 0 w 19050"/>
                <a:gd name="connsiteY5" fmla="*/ 83344 h 140494"/>
                <a:gd name="connsiteX6" fmla="*/ 4762 w 19050"/>
                <a:gd name="connsiteY6" fmla="*/ 57150 h 140494"/>
                <a:gd name="connsiteX7" fmla="*/ 16668 w 19050"/>
                <a:gd name="connsiteY7" fmla="*/ 35719 h 140494"/>
                <a:gd name="connsiteX8" fmla="*/ 11906 w 19050"/>
                <a:gd name="connsiteY8" fmla="*/ 2381 h 140494"/>
                <a:gd name="connsiteX9" fmla="*/ 9525 w 19050"/>
                <a:gd name="connsiteY9" fmla="*/ 0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40494">
                  <a:moveTo>
                    <a:pt x="19050" y="140494"/>
                  </a:moveTo>
                  <a:cubicBezTo>
                    <a:pt x="18256" y="136525"/>
                    <a:pt x="18089" y="132377"/>
                    <a:pt x="16668" y="128587"/>
                  </a:cubicBezTo>
                  <a:cubicBezTo>
                    <a:pt x="15663" y="125908"/>
                    <a:pt x="13068" y="124059"/>
                    <a:pt x="11906" y="121444"/>
                  </a:cubicBezTo>
                  <a:cubicBezTo>
                    <a:pt x="9867" y="116856"/>
                    <a:pt x="8360" y="112026"/>
                    <a:pt x="7143" y="107156"/>
                  </a:cubicBezTo>
                  <a:cubicBezTo>
                    <a:pt x="6349" y="103981"/>
                    <a:pt x="5702" y="100766"/>
                    <a:pt x="4762" y="97631"/>
                  </a:cubicBezTo>
                  <a:cubicBezTo>
                    <a:pt x="3320" y="92823"/>
                    <a:pt x="0" y="83344"/>
                    <a:pt x="0" y="83344"/>
                  </a:cubicBezTo>
                  <a:cubicBezTo>
                    <a:pt x="519" y="79194"/>
                    <a:pt x="1210" y="63544"/>
                    <a:pt x="4762" y="57150"/>
                  </a:cubicBezTo>
                  <a:cubicBezTo>
                    <a:pt x="18409" y="32584"/>
                    <a:pt x="11280" y="51883"/>
                    <a:pt x="16668" y="35719"/>
                  </a:cubicBezTo>
                  <a:cubicBezTo>
                    <a:pt x="16060" y="29028"/>
                    <a:pt x="16487" y="11543"/>
                    <a:pt x="11906" y="2381"/>
                  </a:cubicBezTo>
                  <a:cubicBezTo>
                    <a:pt x="11404" y="1377"/>
                    <a:pt x="10319" y="794"/>
                    <a:pt x="9525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16200000">
              <a:off x="1057333" y="2587758"/>
              <a:ext cx="14288" cy="202407"/>
            </a:xfrm>
            <a:custGeom>
              <a:avLst/>
              <a:gdLst>
                <a:gd name="connsiteX0" fmla="*/ 4763 w 14288"/>
                <a:gd name="connsiteY0" fmla="*/ 202407 h 202407"/>
                <a:gd name="connsiteX1" fmla="*/ 11907 w 14288"/>
                <a:gd name="connsiteY1" fmla="*/ 183357 h 202407"/>
                <a:gd name="connsiteX2" fmla="*/ 14288 w 14288"/>
                <a:gd name="connsiteY2" fmla="*/ 164307 h 202407"/>
                <a:gd name="connsiteX3" fmla="*/ 11907 w 14288"/>
                <a:gd name="connsiteY3" fmla="*/ 142875 h 202407"/>
                <a:gd name="connsiteX4" fmla="*/ 2382 w 14288"/>
                <a:gd name="connsiteY4" fmla="*/ 121444 h 202407"/>
                <a:gd name="connsiteX5" fmla="*/ 0 w 14288"/>
                <a:gd name="connsiteY5" fmla="*/ 114300 h 202407"/>
                <a:gd name="connsiteX6" fmla="*/ 4763 w 14288"/>
                <a:gd name="connsiteY6" fmla="*/ 90488 h 202407"/>
                <a:gd name="connsiteX7" fmla="*/ 7144 w 14288"/>
                <a:gd name="connsiteY7" fmla="*/ 78582 h 202407"/>
                <a:gd name="connsiteX8" fmla="*/ 11907 w 14288"/>
                <a:gd name="connsiteY8" fmla="*/ 57150 h 202407"/>
                <a:gd name="connsiteX9" fmla="*/ 7144 w 14288"/>
                <a:gd name="connsiteY9" fmla="*/ 0 h 20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8" h="202407">
                  <a:moveTo>
                    <a:pt x="4763" y="202407"/>
                  </a:moveTo>
                  <a:cubicBezTo>
                    <a:pt x="5154" y="201429"/>
                    <a:pt x="11286" y="186769"/>
                    <a:pt x="11907" y="183357"/>
                  </a:cubicBezTo>
                  <a:cubicBezTo>
                    <a:pt x="13052" y="177061"/>
                    <a:pt x="13494" y="170657"/>
                    <a:pt x="14288" y="164307"/>
                  </a:cubicBezTo>
                  <a:cubicBezTo>
                    <a:pt x="13494" y="157163"/>
                    <a:pt x="13317" y="149923"/>
                    <a:pt x="11907" y="142875"/>
                  </a:cubicBezTo>
                  <a:cubicBezTo>
                    <a:pt x="7813" y="122406"/>
                    <a:pt x="9031" y="134742"/>
                    <a:pt x="2382" y="121444"/>
                  </a:cubicBezTo>
                  <a:cubicBezTo>
                    <a:pt x="1259" y="119199"/>
                    <a:pt x="794" y="116681"/>
                    <a:pt x="0" y="114300"/>
                  </a:cubicBezTo>
                  <a:cubicBezTo>
                    <a:pt x="4670" y="86291"/>
                    <a:pt x="25" y="111810"/>
                    <a:pt x="4763" y="90488"/>
                  </a:cubicBezTo>
                  <a:cubicBezTo>
                    <a:pt x="5641" y="86537"/>
                    <a:pt x="6162" y="82508"/>
                    <a:pt x="7144" y="78582"/>
                  </a:cubicBezTo>
                  <a:cubicBezTo>
                    <a:pt x="13008" y="55125"/>
                    <a:pt x="5350" y="96482"/>
                    <a:pt x="11907" y="57150"/>
                  </a:cubicBezTo>
                  <a:cubicBezTo>
                    <a:pt x="9444" y="2990"/>
                    <a:pt x="17341" y="20399"/>
                    <a:pt x="7144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6200000">
              <a:off x="1052571" y="2623477"/>
              <a:ext cx="7144" cy="180975"/>
            </a:xfrm>
            <a:custGeom>
              <a:avLst/>
              <a:gdLst>
                <a:gd name="connsiteX0" fmla="*/ 0 w 7144"/>
                <a:gd name="connsiteY0" fmla="*/ 180975 h 180975"/>
                <a:gd name="connsiteX1" fmla="*/ 2381 w 7144"/>
                <a:gd name="connsiteY1" fmla="*/ 109537 h 180975"/>
                <a:gd name="connsiteX2" fmla="*/ 7144 w 7144"/>
                <a:gd name="connsiteY2" fmla="*/ 95250 h 180975"/>
                <a:gd name="connsiteX3" fmla="*/ 4763 w 7144"/>
                <a:gd name="connsiteY3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4" h="180975">
                  <a:moveTo>
                    <a:pt x="0" y="180975"/>
                  </a:moveTo>
                  <a:cubicBezTo>
                    <a:pt x="794" y="157162"/>
                    <a:pt x="402" y="133281"/>
                    <a:pt x="2381" y="109537"/>
                  </a:cubicBezTo>
                  <a:cubicBezTo>
                    <a:pt x="2798" y="104534"/>
                    <a:pt x="7144" y="95250"/>
                    <a:pt x="7144" y="95250"/>
                  </a:cubicBezTo>
                  <a:cubicBezTo>
                    <a:pt x="3691" y="36543"/>
                    <a:pt x="4763" y="68285"/>
                    <a:pt x="4763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Freeform 2047"/>
            <p:cNvSpPr/>
            <p:nvPr/>
          </p:nvSpPr>
          <p:spPr>
            <a:xfrm rot="16200000">
              <a:off x="838101" y="2624352"/>
              <a:ext cx="14288" cy="192881"/>
            </a:xfrm>
            <a:custGeom>
              <a:avLst/>
              <a:gdLst>
                <a:gd name="connsiteX0" fmla="*/ 7144 w 14288"/>
                <a:gd name="connsiteY0" fmla="*/ 0 h 192881"/>
                <a:gd name="connsiteX1" fmla="*/ 11907 w 14288"/>
                <a:gd name="connsiteY1" fmla="*/ 11906 h 192881"/>
                <a:gd name="connsiteX2" fmla="*/ 14288 w 14288"/>
                <a:gd name="connsiteY2" fmla="*/ 19050 h 192881"/>
                <a:gd name="connsiteX3" fmla="*/ 7144 w 14288"/>
                <a:gd name="connsiteY3" fmla="*/ 57150 h 192881"/>
                <a:gd name="connsiteX4" fmla="*/ 0 w 14288"/>
                <a:gd name="connsiteY4" fmla="*/ 71437 h 192881"/>
                <a:gd name="connsiteX5" fmla="*/ 4763 w 14288"/>
                <a:gd name="connsiteY5" fmla="*/ 100012 h 192881"/>
                <a:gd name="connsiteX6" fmla="*/ 11907 w 14288"/>
                <a:gd name="connsiteY6" fmla="*/ 114300 h 192881"/>
                <a:gd name="connsiteX7" fmla="*/ 11907 w 14288"/>
                <a:gd name="connsiteY7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8" h="192881">
                  <a:moveTo>
                    <a:pt x="7144" y="0"/>
                  </a:moveTo>
                  <a:cubicBezTo>
                    <a:pt x="8732" y="3969"/>
                    <a:pt x="10406" y="7904"/>
                    <a:pt x="11907" y="11906"/>
                  </a:cubicBezTo>
                  <a:cubicBezTo>
                    <a:pt x="12788" y="14256"/>
                    <a:pt x="14288" y="16540"/>
                    <a:pt x="14288" y="19050"/>
                  </a:cubicBezTo>
                  <a:cubicBezTo>
                    <a:pt x="14288" y="26176"/>
                    <a:pt x="12617" y="48940"/>
                    <a:pt x="7144" y="57150"/>
                  </a:cubicBezTo>
                  <a:cubicBezTo>
                    <a:pt x="990" y="66382"/>
                    <a:pt x="3287" y="61579"/>
                    <a:pt x="0" y="71437"/>
                  </a:cubicBezTo>
                  <a:cubicBezTo>
                    <a:pt x="353" y="73907"/>
                    <a:pt x="3157" y="95729"/>
                    <a:pt x="4763" y="100012"/>
                  </a:cubicBezTo>
                  <a:cubicBezTo>
                    <a:pt x="7422" y="107104"/>
                    <a:pt x="11685" y="106318"/>
                    <a:pt x="11907" y="114300"/>
                  </a:cubicBezTo>
                  <a:cubicBezTo>
                    <a:pt x="12635" y="140484"/>
                    <a:pt x="11907" y="166687"/>
                    <a:pt x="11907" y="192881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2" name="Group 2051"/>
            <p:cNvGrpSpPr/>
            <p:nvPr/>
          </p:nvGrpSpPr>
          <p:grpSpPr>
            <a:xfrm>
              <a:off x="960893" y="2546292"/>
              <a:ext cx="309684" cy="123860"/>
              <a:chOff x="714867" y="4695790"/>
              <a:chExt cx="309684" cy="123860"/>
            </a:xfrm>
          </p:grpSpPr>
          <p:sp>
            <p:nvSpPr>
              <p:cNvPr id="40" name="Oval 39"/>
              <p:cNvSpPr/>
              <p:nvPr/>
            </p:nvSpPr>
            <p:spPr>
              <a:xfrm rot="16200000">
                <a:off x="900691" y="4695790"/>
                <a:ext cx="123860" cy="12386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6200000">
                <a:off x="829123" y="4639428"/>
                <a:ext cx="14375" cy="166688"/>
              </a:xfrm>
              <a:custGeom>
                <a:avLst/>
                <a:gdLst>
                  <a:gd name="connsiteX0" fmla="*/ 7143 w 14375"/>
                  <a:gd name="connsiteY0" fmla="*/ 166688 h 166688"/>
                  <a:gd name="connsiteX1" fmla="*/ 9525 w 14375"/>
                  <a:gd name="connsiteY1" fmla="*/ 154781 h 166688"/>
                  <a:gd name="connsiteX2" fmla="*/ 14287 w 14375"/>
                  <a:gd name="connsiteY2" fmla="*/ 140494 h 166688"/>
                  <a:gd name="connsiteX3" fmla="*/ 7143 w 14375"/>
                  <a:gd name="connsiteY3" fmla="*/ 109538 h 166688"/>
                  <a:gd name="connsiteX4" fmla="*/ 0 w 14375"/>
                  <a:gd name="connsiteY4" fmla="*/ 95250 h 166688"/>
                  <a:gd name="connsiteX5" fmla="*/ 2381 w 14375"/>
                  <a:gd name="connsiteY5" fmla="*/ 66675 h 166688"/>
                  <a:gd name="connsiteX6" fmla="*/ 4762 w 14375"/>
                  <a:gd name="connsiteY6" fmla="*/ 59531 h 166688"/>
                  <a:gd name="connsiteX7" fmla="*/ 11906 w 14375"/>
                  <a:gd name="connsiteY7" fmla="*/ 57150 h 166688"/>
                  <a:gd name="connsiteX8" fmla="*/ 14287 w 14375"/>
                  <a:gd name="connsiteY8" fmla="*/ 50006 h 166688"/>
                  <a:gd name="connsiteX9" fmla="*/ 9525 w 14375"/>
                  <a:gd name="connsiteY9" fmla="*/ 4763 h 166688"/>
                  <a:gd name="connsiteX10" fmla="*/ 7143 w 14375"/>
                  <a:gd name="connsiteY10" fmla="*/ 0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375" h="166688">
                    <a:moveTo>
                      <a:pt x="7143" y="166688"/>
                    </a:moveTo>
                    <a:cubicBezTo>
                      <a:pt x="7937" y="162719"/>
                      <a:pt x="8460" y="158686"/>
                      <a:pt x="9525" y="154781"/>
                    </a:cubicBezTo>
                    <a:cubicBezTo>
                      <a:pt x="10846" y="149938"/>
                      <a:pt x="14287" y="140494"/>
                      <a:pt x="14287" y="140494"/>
                    </a:cubicBezTo>
                    <a:cubicBezTo>
                      <a:pt x="13189" y="132805"/>
                      <a:pt x="11899" y="116673"/>
                      <a:pt x="7143" y="109538"/>
                    </a:cubicBezTo>
                    <a:cubicBezTo>
                      <a:pt x="989" y="100305"/>
                      <a:pt x="3286" y="105109"/>
                      <a:pt x="0" y="95250"/>
                    </a:cubicBezTo>
                    <a:cubicBezTo>
                      <a:pt x="794" y="85725"/>
                      <a:pt x="1118" y="76149"/>
                      <a:pt x="2381" y="66675"/>
                    </a:cubicBezTo>
                    <a:cubicBezTo>
                      <a:pt x="2713" y="64187"/>
                      <a:pt x="2987" y="61306"/>
                      <a:pt x="4762" y="59531"/>
                    </a:cubicBezTo>
                    <a:cubicBezTo>
                      <a:pt x="6537" y="57756"/>
                      <a:pt x="9525" y="57944"/>
                      <a:pt x="11906" y="57150"/>
                    </a:cubicBezTo>
                    <a:cubicBezTo>
                      <a:pt x="12700" y="54769"/>
                      <a:pt x="14287" y="52516"/>
                      <a:pt x="14287" y="50006"/>
                    </a:cubicBezTo>
                    <a:cubicBezTo>
                      <a:pt x="14287" y="31991"/>
                      <a:pt x="15429" y="19522"/>
                      <a:pt x="9525" y="4763"/>
                    </a:cubicBezTo>
                    <a:cubicBezTo>
                      <a:pt x="8866" y="3115"/>
                      <a:pt x="7937" y="1588"/>
                      <a:pt x="7143" y="0"/>
                    </a:cubicBezTo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6200000">
                <a:off x="797020" y="4671620"/>
                <a:ext cx="19050" cy="183356"/>
              </a:xfrm>
              <a:custGeom>
                <a:avLst/>
                <a:gdLst>
                  <a:gd name="connsiteX0" fmla="*/ 7144 w 19050"/>
                  <a:gd name="connsiteY0" fmla="*/ 183356 h 183356"/>
                  <a:gd name="connsiteX1" fmla="*/ 11906 w 19050"/>
                  <a:gd name="connsiteY1" fmla="*/ 171450 h 183356"/>
                  <a:gd name="connsiteX2" fmla="*/ 19050 w 19050"/>
                  <a:gd name="connsiteY2" fmla="*/ 157163 h 183356"/>
                  <a:gd name="connsiteX3" fmla="*/ 14288 w 19050"/>
                  <a:gd name="connsiteY3" fmla="*/ 138113 h 183356"/>
                  <a:gd name="connsiteX4" fmla="*/ 4763 w 19050"/>
                  <a:gd name="connsiteY4" fmla="*/ 123825 h 183356"/>
                  <a:gd name="connsiteX5" fmla="*/ 0 w 19050"/>
                  <a:gd name="connsiteY5" fmla="*/ 109538 h 183356"/>
                  <a:gd name="connsiteX6" fmla="*/ 2381 w 19050"/>
                  <a:gd name="connsiteY6" fmla="*/ 88106 h 183356"/>
                  <a:gd name="connsiteX7" fmla="*/ 9525 w 19050"/>
                  <a:gd name="connsiteY7" fmla="*/ 64294 h 183356"/>
                  <a:gd name="connsiteX8" fmla="*/ 11906 w 19050"/>
                  <a:gd name="connsiteY8" fmla="*/ 54769 h 183356"/>
                  <a:gd name="connsiteX9" fmla="*/ 4763 w 19050"/>
                  <a:gd name="connsiteY9" fmla="*/ 14288 h 183356"/>
                  <a:gd name="connsiteX10" fmla="*/ 2381 w 19050"/>
                  <a:gd name="connsiteY10" fmla="*/ 7144 h 183356"/>
                  <a:gd name="connsiteX11" fmla="*/ 0 w 19050"/>
                  <a:gd name="connsiteY11" fmla="*/ 0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83356">
                    <a:moveTo>
                      <a:pt x="7144" y="183356"/>
                    </a:moveTo>
                    <a:cubicBezTo>
                      <a:pt x="8731" y="179387"/>
                      <a:pt x="9994" y="175273"/>
                      <a:pt x="11906" y="171450"/>
                    </a:cubicBezTo>
                    <a:cubicBezTo>
                      <a:pt x="21140" y="152983"/>
                      <a:pt x="13065" y="175119"/>
                      <a:pt x="19050" y="157163"/>
                    </a:cubicBezTo>
                    <a:cubicBezTo>
                      <a:pt x="18390" y="153864"/>
                      <a:pt x="16576" y="142232"/>
                      <a:pt x="14288" y="138113"/>
                    </a:cubicBezTo>
                    <a:cubicBezTo>
                      <a:pt x="11508" y="133109"/>
                      <a:pt x="6573" y="129255"/>
                      <a:pt x="4763" y="123825"/>
                    </a:cubicBezTo>
                    <a:lnTo>
                      <a:pt x="0" y="109538"/>
                    </a:lnTo>
                    <a:cubicBezTo>
                      <a:pt x="794" y="102394"/>
                      <a:pt x="1288" y="95210"/>
                      <a:pt x="2381" y="88106"/>
                    </a:cubicBezTo>
                    <a:cubicBezTo>
                      <a:pt x="3891" y="78290"/>
                      <a:pt x="6933" y="74662"/>
                      <a:pt x="9525" y="64294"/>
                    </a:cubicBezTo>
                    <a:lnTo>
                      <a:pt x="11906" y="54769"/>
                    </a:lnTo>
                    <a:cubicBezTo>
                      <a:pt x="9071" y="23582"/>
                      <a:pt x="12297" y="36889"/>
                      <a:pt x="4763" y="14288"/>
                    </a:cubicBezTo>
                    <a:lnTo>
                      <a:pt x="2381" y="71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 rot="16200000">
              <a:off x="1146717" y="2652591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810426"/>
                </p:ext>
              </p:extLst>
            </p:nvPr>
          </p:nvGraphicFramePr>
          <p:xfrm>
            <a:off x="658618" y="2553409"/>
            <a:ext cx="346075" cy="103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6" name="CS ChemDraw Drawing" r:id="rId13" imgW="3495490" imgH="1029937" progId="ChemDraw.Document.6.0">
                    <p:embed/>
                  </p:oleObj>
                </mc:Choice>
                <mc:Fallback>
                  <p:oleObj name="CS ChemDraw Drawing" r:id="rId13" imgW="3495490" imgH="102993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58618" y="2553409"/>
                          <a:ext cx="346075" cy="103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" name="Rectangle 2048"/>
            <p:cNvSpPr/>
            <p:nvPr/>
          </p:nvSpPr>
          <p:spPr>
            <a:xfrm>
              <a:off x="1885772" y="2506052"/>
              <a:ext cx="100584" cy="10217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1" name="Straight Arrow Connector 2060"/>
            <p:cNvCxnSpPr/>
            <p:nvPr/>
          </p:nvCxnSpPr>
          <p:spPr>
            <a:xfrm flipH="1" flipV="1">
              <a:off x="1276156" y="2360192"/>
              <a:ext cx="596866" cy="13180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1276156" y="2610773"/>
              <a:ext cx="596866" cy="13180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001511" y="5509767"/>
            <a:ext cx="1021786" cy="981432"/>
            <a:chOff x="1625119" y="3836851"/>
            <a:chExt cx="637586" cy="641568"/>
          </a:xfrm>
        </p:grpSpPr>
        <p:grpSp>
          <p:nvGrpSpPr>
            <p:cNvPr id="138" name="Group 17"/>
            <p:cNvGrpSpPr>
              <a:grpSpLocks/>
            </p:cNvGrpSpPr>
            <p:nvPr/>
          </p:nvGrpSpPr>
          <p:grpSpPr bwMode="auto">
            <a:xfrm>
              <a:off x="1919622" y="3836851"/>
              <a:ext cx="36554" cy="97861"/>
              <a:chOff x="720" y="720"/>
              <a:chExt cx="48" cy="146"/>
            </a:xfrm>
          </p:grpSpPr>
          <p:sp>
            <p:nvSpPr>
              <p:cNvPr id="199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" name="Group 17"/>
            <p:cNvGrpSpPr>
              <a:grpSpLocks/>
            </p:cNvGrpSpPr>
            <p:nvPr/>
          </p:nvGrpSpPr>
          <p:grpSpPr bwMode="auto">
            <a:xfrm flipV="1">
              <a:off x="1919623" y="4380558"/>
              <a:ext cx="36554" cy="97861"/>
              <a:chOff x="720" y="697"/>
              <a:chExt cx="48" cy="146"/>
            </a:xfrm>
          </p:grpSpPr>
          <p:sp>
            <p:nvSpPr>
              <p:cNvPr id="196" name="Oval 14"/>
              <p:cNvSpPr>
                <a:spLocks noChangeArrowheads="1"/>
              </p:cNvSpPr>
              <p:nvPr/>
            </p:nvSpPr>
            <p:spPr bwMode="auto">
              <a:xfrm>
                <a:off x="720" y="697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15"/>
              <p:cNvSpPr>
                <a:spLocks noChangeShapeType="1"/>
              </p:cNvSpPr>
              <p:nvPr/>
            </p:nvSpPr>
            <p:spPr bwMode="auto">
              <a:xfrm>
                <a:off x="728" y="745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16"/>
              <p:cNvSpPr>
                <a:spLocks noChangeShapeType="1"/>
              </p:cNvSpPr>
              <p:nvPr/>
            </p:nvSpPr>
            <p:spPr bwMode="auto">
              <a:xfrm>
                <a:off x="756" y="747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" name="Group 17"/>
            <p:cNvGrpSpPr>
              <a:grpSpLocks/>
            </p:cNvGrpSpPr>
            <p:nvPr/>
          </p:nvGrpSpPr>
          <p:grpSpPr bwMode="auto">
            <a:xfrm rot="16200000">
              <a:off x="1655707" y="4105414"/>
              <a:ext cx="36590" cy="97765"/>
              <a:chOff x="720" y="720"/>
              <a:chExt cx="48" cy="146"/>
            </a:xfrm>
          </p:grpSpPr>
          <p:sp>
            <p:nvSpPr>
              <p:cNvPr id="193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1" name="Group 17"/>
            <p:cNvGrpSpPr>
              <a:grpSpLocks/>
            </p:cNvGrpSpPr>
            <p:nvPr/>
          </p:nvGrpSpPr>
          <p:grpSpPr bwMode="auto">
            <a:xfrm rot="16200000" flipV="1">
              <a:off x="2195528" y="4120660"/>
              <a:ext cx="36590" cy="97765"/>
              <a:chOff x="700" y="702"/>
              <a:chExt cx="48" cy="146"/>
            </a:xfrm>
          </p:grpSpPr>
          <p:sp>
            <p:nvSpPr>
              <p:cNvPr id="190" name="Oval 14"/>
              <p:cNvSpPr>
                <a:spLocks noChangeArrowheads="1"/>
              </p:cNvSpPr>
              <p:nvPr/>
            </p:nvSpPr>
            <p:spPr bwMode="auto">
              <a:xfrm>
                <a:off x="700" y="702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5"/>
              <p:cNvSpPr>
                <a:spLocks noChangeShapeType="1"/>
              </p:cNvSpPr>
              <p:nvPr/>
            </p:nvSpPr>
            <p:spPr bwMode="auto">
              <a:xfrm>
                <a:off x="708" y="75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6"/>
              <p:cNvSpPr>
                <a:spLocks noChangeShapeType="1"/>
              </p:cNvSpPr>
              <p:nvPr/>
            </p:nvSpPr>
            <p:spPr bwMode="auto">
              <a:xfrm>
                <a:off x="736" y="752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" name="Group 17"/>
            <p:cNvGrpSpPr>
              <a:grpSpLocks/>
            </p:cNvGrpSpPr>
            <p:nvPr/>
          </p:nvGrpSpPr>
          <p:grpSpPr bwMode="auto">
            <a:xfrm rot="2700000">
              <a:off x="2115073" y="3918576"/>
              <a:ext cx="36590" cy="97765"/>
              <a:chOff x="728" y="692"/>
              <a:chExt cx="48" cy="146"/>
            </a:xfrm>
          </p:grpSpPr>
          <p:sp>
            <p:nvSpPr>
              <p:cNvPr id="187" name="Oval 14"/>
              <p:cNvSpPr>
                <a:spLocks noChangeArrowheads="1"/>
              </p:cNvSpPr>
              <p:nvPr/>
            </p:nvSpPr>
            <p:spPr bwMode="auto">
              <a:xfrm>
                <a:off x="728" y="692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15"/>
              <p:cNvSpPr>
                <a:spLocks noChangeShapeType="1"/>
              </p:cNvSpPr>
              <p:nvPr/>
            </p:nvSpPr>
            <p:spPr bwMode="auto">
              <a:xfrm>
                <a:off x="736" y="74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6"/>
              <p:cNvSpPr>
                <a:spLocks noChangeShapeType="1"/>
              </p:cNvSpPr>
              <p:nvPr/>
            </p:nvSpPr>
            <p:spPr bwMode="auto">
              <a:xfrm>
                <a:off x="764" y="742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" name="Group 17"/>
            <p:cNvGrpSpPr>
              <a:grpSpLocks/>
            </p:cNvGrpSpPr>
            <p:nvPr/>
          </p:nvGrpSpPr>
          <p:grpSpPr bwMode="auto">
            <a:xfrm rot="2700000" flipV="1">
              <a:off x="1724312" y="4300711"/>
              <a:ext cx="36590" cy="97765"/>
              <a:chOff x="720" y="720"/>
              <a:chExt cx="48" cy="146"/>
            </a:xfrm>
          </p:grpSpPr>
          <p:sp>
            <p:nvSpPr>
              <p:cNvPr id="184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" name="Group 17"/>
            <p:cNvGrpSpPr>
              <a:grpSpLocks/>
            </p:cNvGrpSpPr>
            <p:nvPr/>
          </p:nvGrpSpPr>
          <p:grpSpPr bwMode="auto">
            <a:xfrm rot="18900000">
              <a:off x="1734282" y="3920030"/>
              <a:ext cx="36554" cy="97861"/>
              <a:chOff x="720" y="720"/>
              <a:chExt cx="48" cy="146"/>
            </a:xfrm>
          </p:grpSpPr>
          <p:sp>
            <p:nvSpPr>
              <p:cNvPr id="181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" name="Group 17"/>
            <p:cNvGrpSpPr>
              <a:grpSpLocks/>
            </p:cNvGrpSpPr>
            <p:nvPr/>
          </p:nvGrpSpPr>
          <p:grpSpPr bwMode="auto">
            <a:xfrm rot="18900000" flipV="1">
              <a:off x="2112408" y="4308925"/>
              <a:ext cx="36554" cy="97861"/>
              <a:chOff x="710" y="699"/>
              <a:chExt cx="48" cy="146"/>
            </a:xfrm>
          </p:grpSpPr>
          <p:sp>
            <p:nvSpPr>
              <p:cNvPr id="178" name="Oval 14"/>
              <p:cNvSpPr>
                <a:spLocks noChangeArrowheads="1"/>
              </p:cNvSpPr>
              <p:nvPr/>
            </p:nvSpPr>
            <p:spPr bwMode="auto">
              <a:xfrm>
                <a:off x="710" y="699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5"/>
              <p:cNvSpPr>
                <a:spLocks noChangeShapeType="1"/>
              </p:cNvSpPr>
              <p:nvPr/>
            </p:nvSpPr>
            <p:spPr bwMode="auto">
              <a:xfrm>
                <a:off x="718" y="747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6"/>
              <p:cNvSpPr>
                <a:spLocks noChangeShapeType="1"/>
              </p:cNvSpPr>
              <p:nvPr/>
            </p:nvSpPr>
            <p:spPr bwMode="auto">
              <a:xfrm>
                <a:off x="746" y="749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6" name="Group 17"/>
            <p:cNvGrpSpPr>
              <a:grpSpLocks/>
            </p:cNvGrpSpPr>
            <p:nvPr/>
          </p:nvGrpSpPr>
          <p:grpSpPr bwMode="auto">
            <a:xfrm rot="20220000">
              <a:off x="1824344" y="3860900"/>
              <a:ext cx="36554" cy="97861"/>
              <a:chOff x="730" y="718"/>
              <a:chExt cx="48" cy="146"/>
            </a:xfrm>
          </p:grpSpPr>
          <p:sp>
            <p:nvSpPr>
              <p:cNvPr id="175" name="Oval 14"/>
              <p:cNvSpPr>
                <a:spLocks noChangeArrowheads="1"/>
              </p:cNvSpPr>
              <p:nvPr/>
            </p:nvSpPr>
            <p:spPr bwMode="auto">
              <a:xfrm>
                <a:off x="730" y="718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5"/>
              <p:cNvSpPr>
                <a:spLocks noChangeShapeType="1"/>
              </p:cNvSpPr>
              <p:nvPr/>
            </p:nvSpPr>
            <p:spPr bwMode="auto">
              <a:xfrm>
                <a:off x="738" y="766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16"/>
              <p:cNvSpPr>
                <a:spLocks noChangeShapeType="1"/>
              </p:cNvSpPr>
              <p:nvPr/>
            </p:nvSpPr>
            <p:spPr bwMode="auto">
              <a:xfrm>
                <a:off x="766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" name="Group 17"/>
            <p:cNvGrpSpPr>
              <a:grpSpLocks/>
            </p:cNvGrpSpPr>
            <p:nvPr/>
          </p:nvGrpSpPr>
          <p:grpSpPr bwMode="auto">
            <a:xfrm rot="20220000" flipV="1">
              <a:off x="2024531" y="4357850"/>
              <a:ext cx="36554" cy="97861"/>
              <a:chOff x="717" y="711"/>
              <a:chExt cx="48" cy="146"/>
            </a:xfrm>
          </p:grpSpPr>
          <p:sp>
            <p:nvSpPr>
              <p:cNvPr id="172" name="Oval 14"/>
              <p:cNvSpPr>
                <a:spLocks noChangeArrowheads="1"/>
              </p:cNvSpPr>
              <p:nvPr/>
            </p:nvSpPr>
            <p:spPr bwMode="auto">
              <a:xfrm>
                <a:off x="717" y="711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15"/>
              <p:cNvSpPr>
                <a:spLocks noChangeShapeType="1"/>
              </p:cNvSpPr>
              <p:nvPr/>
            </p:nvSpPr>
            <p:spPr bwMode="auto">
              <a:xfrm>
                <a:off x="725" y="759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6"/>
              <p:cNvSpPr>
                <a:spLocks noChangeShapeType="1"/>
              </p:cNvSpPr>
              <p:nvPr/>
            </p:nvSpPr>
            <p:spPr bwMode="auto">
              <a:xfrm>
                <a:off x="753" y="761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8" name="Group 17"/>
            <p:cNvGrpSpPr>
              <a:grpSpLocks/>
            </p:cNvGrpSpPr>
            <p:nvPr/>
          </p:nvGrpSpPr>
          <p:grpSpPr bwMode="auto">
            <a:xfrm rot="1380000">
              <a:off x="2025959" y="3863658"/>
              <a:ext cx="36554" cy="97861"/>
              <a:chOff x="720" y="720"/>
              <a:chExt cx="48" cy="146"/>
            </a:xfrm>
          </p:grpSpPr>
          <p:sp>
            <p:nvSpPr>
              <p:cNvPr id="169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9" name="Group 17"/>
            <p:cNvGrpSpPr>
              <a:grpSpLocks/>
            </p:cNvGrpSpPr>
            <p:nvPr/>
          </p:nvGrpSpPr>
          <p:grpSpPr bwMode="auto">
            <a:xfrm rot="1380000" flipV="1">
              <a:off x="1806323" y="4353807"/>
              <a:ext cx="36554" cy="97861"/>
              <a:chOff x="706" y="707"/>
              <a:chExt cx="48" cy="146"/>
            </a:xfrm>
          </p:grpSpPr>
          <p:sp>
            <p:nvSpPr>
              <p:cNvPr id="166" name="Oval 14"/>
              <p:cNvSpPr>
                <a:spLocks noChangeArrowheads="1"/>
              </p:cNvSpPr>
              <p:nvPr/>
            </p:nvSpPr>
            <p:spPr bwMode="auto">
              <a:xfrm>
                <a:off x="706" y="707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15"/>
              <p:cNvSpPr>
                <a:spLocks noChangeShapeType="1"/>
              </p:cNvSpPr>
              <p:nvPr/>
            </p:nvSpPr>
            <p:spPr bwMode="auto">
              <a:xfrm>
                <a:off x="714" y="755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16"/>
              <p:cNvSpPr>
                <a:spLocks noChangeShapeType="1"/>
              </p:cNvSpPr>
              <p:nvPr/>
            </p:nvSpPr>
            <p:spPr bwMode="auto">
              <a:xfrm>
                <a:off x="742" y="757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0" name="Group 17"/>
            <p:cNvGrpSpPr>
              <a:grpSpLocks/>
            </p:cNvGrpSpPr>
            <p:nvPr/>
          </p:nvGrpSpPr>
          <p:grpSpPr bwMode="auto">
            <a:xfrm rot="17580000">
              <a:off x="1685388" y="4009559"/>
              <a:ext cx="36590" cy="97765"/>
              <a:chOff x="720" y="720"/>
              <a:chExt cx="48" cy="146"/>
            </a:xfrm>
          </p:grpSpPr>
          <p:sp>
            <p:nvSpPr>
              <p:cNvPr id="163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1" name="Group 17"/>
            <p:cNvGrpSpPr>
              <a:grpSpLocks/>
            </p:cNvGrpSpPr>
            <p:nvPr/>
          </p:nvGrpSpPr>
          <p:grpSpPr bwMode="auto">
            <a:xfrm rot="17580000" flipV="1">
              <a:off x="2164290" y="4226917"/>
              <a:ext cx="36590" cy="97765"/>
              <a:chOff x="703" y="723"/>
              <a:chExt cx="48" cy="146"/>
            </a:xfrm>
          </p:grpSpPr>
          <p:sp>
            <p:nvSpPr>
              <p:cNvPr id="160" name="Oval 14"/>
              <p:cNvSpPr>
                <a:spLocks noChangeArrowheads="1"/>
              </p:cNvSpPr>
              <p:nvPr/>
            </p:nvSpPr>
            <p:spPr bwMode="auto">
              <a:xfrm>
                <a:off x="703" y="723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15"/>
              <p:cNvSpPr>
                <a:spLocks noChangeShapeType="1"/>
              </p:cNvSpPr>
              <p:nvPr/>
            </p:nvSpPr>
            <p:spPr bwMode="auto">
              <a:xfrm>
                <a:off x="711" y="771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16"/>
              <p:cNvSpPr>
                <a:spLocks noChangeShapeType="1"/>
              </p:cNvSpPr>
              <p:nvPr/>
            </p:nvSpPr>
            <p:spPr bwMode="auto">
              <a:xfrm>
                <a:off x="739" y="773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" name="Group 17"/>
            <p:cNvGrpSpPr>
              <a:grpSpLocks/>
            </p:cNvGrpSpPr>
            <p:nvPr/>
          </p:nvGrpSpPr>
          <p:grpSpPr bwMode="auto">
            <a:xfrm rot="4020000">
              <a:off x="2166228" y="4008143"/>
              <a:ext cx="36590" cy="97765"/>
              <a:chOff x="734" y="727"/>
              <a:chExt cx="48" cy="146"/>
            </a:xfrm>
          </p:grpSpPr>
          <p:sp>
            <p:nvSpPr>
              <p:cNvPr id="157" name="Oval 14"/>
              <p:cNvSpPr>
                <a:spLocks noChangeArrowheads="1"/>
              </p:cNvSpPr>
              <p:nvPr/>
            </p:nvSpPr>
            <p:spPr bwMode="auto">
              <a:xfrm>
                <a:off x="734" y="727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15"/>
              <p:cNvSpPr>
                <a:spLocks noChangeShapeType="1"/>
              </p:cNvSpPr>
              <p:nvPr/>
            </p:nvSpPr>
            <p:spPr bwMode="auto">
              <a:xfrm>
                <a:off x="742" y="775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6"/>
              <p:cNvSpPr>
                <a:spLocks noChangeShapeType="1"/>
              </p:cNvSpPr>
              <p:nvPr/>
            </p:nvSpPr>
            <p:spPr bwMode="auto">
              <a:xfrm>
                <a:off x="770" y="777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" name="Group 17"/>
            <p:cNvGrpSpPr>
              <a:grpSpLocks/>
            </p:cNvGrpSpPr>
            <p:nvPr/>
          </p:nvGrpSpPr>
          <p:grpSpPr bwMode="auto">
            <a:xfrm rot="4020000" flipV="1">
              <a:off x="1669166" y="4206711"/>
              <a:ext cx="36590" cy="97765"/>
              <a:chOff x="719" y="702"/>
              <a:chExt cx="48" cy="146"/>
            </a:xfrm>
          </p:grpSpPr>
          <p:sp>
            <p:nvSpPr>
              <p:cNvPr id="154" name="Oval 14"/>
              <p:cNvSpPr>
                <a:spLocks noChangeArrowheads="1"/>
              </p:cNvSpPr>
              <p:nvPr/>
            </p:nvSpPr>
            <p:spPr bwMode="auto">
              <a:xfrm>
                <a:off x="719" y="702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>
                <a:off x="727" y="75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>
                <a:off x="755" y="752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" name="Group 17"/>
          <p:cNvGrpSpPr>
            <a:grpSpLocks/>
          </p:cNvGrpSpPr>
          <p:nvPr/>
        </p:nvGrpSpPr>
        <p:grpSpPr bwMode="auto">
          <a:xfrm rot="806865">
            <a:off x="5559806" y="5525832"/>
            <a:ext cx="58583" cy="149703"/>
            <a:chOff x="712" y="713"/>
            <a:chExt cx="48" cy="146"/>
          </a:xfrm>
        </p:grpSpPr>
        <p:sp>
          <p:nvSpPr>
            <p:cNvPr id="135" name="Oval 14"/>
            <p:cNvSpPr>
              <a:spLocks noChangeArrowheads="1"/>
            </p:cNvSpPr>
            <p:nvPr/>
          </p:nvSpPr>
          <p:spPr bwMode="auto">
            <a:xfrm>
              <a:off x="712" y="713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5"/>
            <p:cNvSpPr>
              <a:spLocks noChangeShapeType="1"/>
            </p:cNvSpPr>
            <p:nvPr/>
          </p:nvSpPr>
          <p:spPr bwMode="auto">
            <a:xfrm>
              <a:off x="720" y="761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6"/>
            <p:cNvSpPr>
              <a:spLocks noChangeShapeType="1"/>
            </p:cNvSpPr>
            <p:nvPr/>
          </p:nvSpPr>
          <p:spPr bwMode="auto">
            <a:xfrm>
              <a:off x="748" y="763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17"/>
          <p:cNvGrpSpPr>
            <a:grpSpLocks/>
          </p:cNvGrpSpPr>
          <p:nvPr/>
        </p:nvGrpSpPr>
        <p:grpSpPr bwMode="auto">
          <a:xfrm rot="806865" flipV="1">
            <a:off x="5370662" y="6320959"/>
            <a:ext cx="58583" cy="149702"/>
            <a:chOff x="720" y="720"/>
            <a:chExt cx="48" cy="146"/>
          </a:xfrm>
        </p:grpSpPr>
        <p:sp>
          <p:nvSpPr>
            <p:cNvPr id="132" name="Oval 14"/>
            <p:cNvSpPr>
              <a:spLocks noChangeArrowheads="1"/>
            </p:cNvSpPr>
            <p:nvPr/>
          </p:nvSpPr>
          <p:spPr bwMode="auto">
            <a:xfrm>
              <a:off x="720" y="72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5"/>
            <p:cNvSpPr>
              <a:spLocks noChangeShapeType="1"/>
            </p:cNvSpPr>
            <p:nvPr/>
          </p:nvSpPr>
          <p:spPr bwMode="auto">
            <a:xfrm>
              <a:off x="728" y="768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16"/>
            <p:cNvSpPr>
              <a:spLocks noChangeShapeType="1"/>
            </p:cNvSpPr>
            <p:nvPr/>
          </p:nvSpPr>
          <p:spPr bwMode="auto">
            <a:xfrm>
              <a:off x="756" y="770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17"/>
          <p:cNvGrpSpPr>
            <a:grpSpLocks/>
          </p:cNvGrpSpPr>
          <p:nvPr/>
        </p:nvGrpSpPr>
        <p:grpSpPr bwMode="auto">
          <a:xfrm rot="17006865">
            <a:off x="5057465" y="5837098"/>
            <a:ext cx="55973" cy="156677"/>
            <a:chOff x="720" y="720"/>
            <a:chExt cx="48" cy="146"/>
          </a:xfrm>
        </p:grpSpPr>
        <p:sp>
          <p:nvSpPr>
            <p:cNvPr id="129" name="Oval 14"/>
            <p:cNvSpPr>
              <a:spLocks noChangeArrowheads="1"/>
            </p:cNvSpPr>
            <p:nvPr/>
          </p:nvSpPr>
          <p:spPr bwMode="auto">
            <a:xfrm>
              <a:off x="720" y="72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5"/>
            <p:cNvSpPr>
              <a:spLocks noChangeShapeType="1"/>
            </p:cNvSpPr>
            <p:nvPr/>
          </p:nvSpPr>
          <p:spPr bwMode="auto">
            <a:xfrm>
              <a:off x="728" y="768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6"/>
            <p:cNvSpPr>
              <a:spLocks noChangeShapeType="1"/>
            </p:cNvSpPr>
            <p:nvPr/>
          </p:nvSpPr>
          <p:spPr bwMode="auto">
            <a:xfrm>
              <a:off x="756" y="770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Group 17"/>
          <p:cNvGrpSpPr>
            <a:grpSpLocks/>
          </p:cNvGrpSpPr>
          <p:nvPr/>
        </p:nvGrpSpPr>
        <p:grpSpPr bwMode="auto">
          <a:xfrm rot="17006865" flipV="1">
            <a:off x="5897517" y="6030033"/>
            <a:ext cx="55973" cy="156679"/>
            <a:chOff x="719" y="703"/>
            <a:chExt cx="48" cy="146"/>
          </a:xfrm>
        </p:grpSpPr>
        <p:sp>
          <p:nvSpPr>
            <p:cNvPr id="126" name="Oval 14"/>
            <p:cNvSpPr>
              <a:spLocks noChangeArrowheads="1"/>
            </p:cNvSpPr>
            <p:nvPr/>
          </p:nvSpPr>
          <p:spPr bwMode="auto">
            <a:xfrm>
              <a:off x="719" y="703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15"/>
            <p:cNvSpPr>
              <a:spLocks noChangeShapeType="1"/>
            </p:cNvSpPr>
            <p:nvPr/>
          </p:nvSpPr>
          <p:spPr bwMode="auto">
            <a:xfrm>
              <a:off x="727" y="751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6"/>
            <p:cNvSpPr>
              <a:spLocks noChangeShapeType="1"/>
            </p:cNvSpPr>
            <p:nvPr/>
          </p:nvSpPr>
          <p:spPr bwMode="auto">
            <a:xfrm>
              <a:off x="755" y="753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17"/>
          <p:cNvGrpSpPr>
            <a:grpSpLocks/>
          </p:cNvGrpSpPr>
          <p:nvPr/>
        </p:nvGrpSpPr>
        <p:grpSpPr bwMode="auto">
          <a:xfrm rot="3506865">
            <a:off x="5836985" y="5683696"/>
            <a:ext cx="55973" cy="156677"/>
            <a:chOff x="697" y="677"/>
            <a:chExt cx="48" cy="146"/>
          </a:xfrm>
        </p:grpSpPr>
        <p:sp>
          <p:nvSpPr>
            <p:cNvPr id="123" name="Oval 14"/>
            <p:cNvSpPr>
              <a:spLocks noChangeArrowheads="1"/>
            </p:cNvSpPr>
            <p:nvPr/>
          </p:nvSpPr>
          <p:spPr bwMode="auto">
            <a:xfrm>
              <a:off x="697" y="677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5"/>
            <p:cNvSpPr>
              <a:spLocks noChangeShapeType="1"/>
            </p:cNvSpPr>
            <p:nvPr/>
          </p:nvSpPr>
          <p:spPr bwMode="auto">
            <a:xfrm>
              <a:off x="705" y="725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6"/>
            <p:cNvSpPr>
              <a:spLocks noChangeShapeType="1"/>
            </p:cNvSpPr>
            <p:nvPr/>
          </p:nvSpPr>
          <p:spPr bwMode="auto">
            <a:xfrm>
              <a:off x="733" y="727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" name="Group 17"/>
          <p:cNvGrpSpPr>
            <a:grpSpLocks/>
          </p:cNvGrpSpPr>
          <p:nvPr/>
        </p:nvGrpSpPr>
        <p:grpSpPr bwMode="auto">
          <a:xfrm rot="3506865" flipV="1">
            <a:off x="5115748" y="6140655"/>
            <a:ext cx="55973" cy="156677"/>
            <a:chOff x="722" y="745"/>
            <a:chExt cx="48" cy="146"/>
          </a:xfrm>
        </p:grpSpPr>
        <p:sp>
          <p:nvSpPr>
            <p:cNvPr id="120" name="Oval 14"/>
            <p:cNvSpPr>
              <a:spLocks noChangeArrowheads="1"/>
            </p:cNvSpPr>
            <p:nvPr/>
          </p:nvSpPr>
          <p:spPr bwMode="auto">
            <a:xfrm>
              <a:off x="722" y="745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>
              <a:off x="730" y="793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6"/>
            <p:cNvSpPr>
              <a:spLocks noChangeShapeType="1"/>
            </p:cNvSpPr>
            <p:nvPr/>
          </p:nvSpPr>
          <p:spPr bwMode="auto">
            <a:xfrm>
              <a:off x="758" y="795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17"/>
          <p:cNvGrpSpPr>
            <a:grpSpLocks/>
          </p:cNvGrpSpPr>
          <p:nvPr/>
        </p:nvGrpSpPr>
        <p:grpSpPr bwMode="auto">
          <a:xfrm rot="19706865" flipV="1">
            <a:off x="5722318" y="6274958"/>
            <a:ext cx="58583" cy="149702"/>
            <a:chOff x="745" y="710"/>
            <a:chExt cx="48" cy="146"/>
          </a:xfrm>
        </p:grpSpPr>
        <p:sp>
          <p:nvSpPr>
            <p:cNvPr id="117" name="Oval 14"/>
            <p:cNvSpPr>
              <a:spLocks noChangeArrowheads="1"/>
            </p:cNvSpPr>
            <p:nvPr/>
          </p:nvSpPr>
          <p:spPr bwMode="auto">
            <a:xfrm>
              <a:off x="745" y="71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5"/>
            <p:cNvSpPr>
              <a:spLocks noChangeShapeType="1"/>
            </p:cNvSpPr>
            <p:nvPr/>
          </p:nvSpPr>
          <p:spPr bwMode="auto">
            <a:xfrm>
              <a:off x="753" y="758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>
              <a:off x="781" y="760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17"/>
          <p:cNvGrpSpPr>
            <a:grpSpLocks/>
          </p:cNvGrpSpPr>
          <p:nvPr/>
        </p:nvGrpSpPr>
        <p:grpSpPr bwMode="auto">
          <a:xfrm rot="21026865">
            <a:off x="5394710" y="5526849"/>
            <a:ext cx="58583" cy="149702"/>
            <a:chOff x="719" y="706"/>
            <a:chExt cx="48" cy="146"/>
          </a:xfrm>
        </p:grpSpPr>
        <p:sp>
          <p:nvSpPr>
            <p:cNvPr id="114" name="Oval 14"/>
            <p:cNvSpPr>
              <a:spLocks noChangeArrowheads="1"/>
            </p:cNvSpPr>
            <p:nvPr/>
          </p:nvSpPr>
          <p:spPr bwMode="auto">
            <a:xfrm>
              <a:off x="719" y="70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5"/>
            <p:cNvSpPr>
              <a:spLocks noChangeShapeType="1"/>
            </p:cNvSpPr>
            <p:nvPr/>
          </p:nvSpPr>
          <p:spPr bwMode="auto">
            <a:xfrm>
              <a:off x="727" y="754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6"/>
            <p:cNvSpPr>
              <a:spLocks noChangeShapeType="1"/>
            </p:cNvSpPr>
            <p:nvPr/>
          </p:nvSpPr>
          <p:spPr bwMode="auto">
            <a:xfrm>
              <a:off x="755" y="756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" name="Group 17"/>
          <p:cNvGrpSpPr>
            <a:grpSpLocks/>
          </p:cNvGrpSpPr>
          <p:nvPr/>
        </p:nvGrpSpPr>
        <p:grpSpPr bwMode="auto">
          <a:xfrm rot="21026865" flipV="1">
            <a:off x="5564978" y="6324218"/>
            <a:ext cx="58583" cy="149701"/>
            <a:chOff x="743" y="729"/>
            <a:chExt cx="48" cy="146"/>
          </a:xfrm>
        </p:grpSpPr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43" y="729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5"/>
            <p:cNvSpPr>
              <a:spLocks noChangeShapeType="1"/>
            </p:cNvSpPr>
            <p:nvPr/>
          </p:nvSpPr>
          <p:spPr bwMode="auto">
            <a:xfrm>
              <a:off x="751" y="777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>
              <a:off x="779" y="779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" name="Group 17"/>
          <p:cNvGrpSpPr>
            <a:grpSpLocks/>
          </p:cNvGrpSpPr>
          <p:nvPr/>
        </p:nvGrpSpPr>
        <p:grpSpPr bwMode="auto">
          <a:xfrm rot="2186865">
            <a:off x="5723257" y="5583332"/>
            <a:ext cx="58583" cy="149702"/>
            <a:chOff x="705" y="697"/>
            <a:chExt cx="48" cy="146"/>
          </a:xfrm>
        </p:grpSpPr>
        <p:sp>
          <p:nvSpPr>
            <p:cNvPr id="108" name="Oval 14"/>
            <p:cNvSpPr>
              <a:spLocks noChangeArrowheads="1"/>
            </p:cNvSpPr>
            <p:nvPr/>
          </p:nvSpPr>
          <p:spPr bwMode="auto">
            <a:xfrm>
              <a:off x="705" y="697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>
              <a:off x="713" y="745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>
              <a:off x="741" y="747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17"/>
          <p:cNvGrpSpPr>
            <a:grpSpLocks/>
          </p:cNvGrpSpPr>
          <p:nvPr/>
        </p:nvGrpSpPr>
        <p:grpSpPr bwMode="auto">
          <a:xfrm rot="2186865" flipV="1">
            <a:off x="5220333" y="6262756"/>
            <a:ext cx="58583" cy="149702"/>
            <a:chOff x="720" y="720"/>
            <a:chExt cx="48" cy="146"/>
          </a:xfrm>
        </p:grpSpPr>
        <p:sp>
          <p:nvSpPr>
            <p:cNvPr id="105" name="Oval 14"/>
            <p:cNvSpPr>
              <a:spLocks noChangeArrowheads="1"/>
            </p:cNvSpPr>
            <p:nvPr/>
          </p:nvSpPr>
          <p:spPr bwMode="auto">
            <a:xfrm>
              <a:off x="720" y="72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>
              <a:off x="728" y="768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6"/>
            <p:cNvSpPr>
              <a:spLocks noChangeShapeType="1"/>
            </p:cNvSpPr>
            <p:nvPr/>
          </p:nvSpPr>
          <p:spPr bwMode="auto">
            <a:xfrm>
              <a:off x="756" y="770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17"/>
          <p:cNvGrpSpPr>
            <a:grpSpLocks/>
          </p:cNvGrpSpPr>
          <p:nvPr/>
        </p:nvGrpSpPr>
        <p:grpSpPr bwMode="auto">
          <a:xfrm rot="18386865">
            <a:off x="5121598" y="5695358"/>
            <a:ext cx="55973" cy="156677"/>
            <a:chOff x="718" y="701"/>
            <a:chExt cx="48" cy="146"/>
          </a:xfrm>
        </p:grpSpPr>
        <p:sp>
          <p:nvSpPr>
            <p:cNvPr id="102" name="Oval 14"/>
            <p:cNvSpPr>
              <a:spLocks noChangeArrowheads="1"/>
            </p:cNvSpPr>
            <p:nvPr/>
          </p:nvSpPr>
          <p:spPr bwMode="auto">
            <a:xfrm>
              <a:off x="718" y="701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>
              <a:off x="726" y="749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6"/>
            <p:cNvSpPr>
              <a:spLocks noChangeShapeType="1"/>
            </p:cNvSpPr>
            <p:nvPr/>
          </p:nvSpPr>
          <p:spPr bwMode="auto">
            <a:xfrm>
              <a:off x="754" y="751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17"/>
          <p:cNvGrpSpPr>
            <a:grpSpLocks/>
          </p:cNvGrpSpPr>
          <p:nvPr/>
        </p:nvGrpSpPr>
        <p:grpSpPr bwMode="auto">
          <a:xfrm rot="18386865" flipV="1">
            <a:off x="5837775" y="6168355"/>
            <a:ext cx="55973" cy="156677"/>
            <a:chOff x="740" y="716"/>
            <a:chExt cx="48" cy="146"/>
          </a:xfrm>
        </p:grpSpPr>
        <p:sp>
          <p:nvSpPr>
            <p:cNvPr id="99" name="Oval 14"/>
            <p:cNvSpPr>
              <a:spLocks noChangeArrowheads="1"/>
            </p:cNvSpPr>
            <p:nvPr/>
          </p:nvSpPr>
          <p:spPr bwMode="auto">
            <a:xfrm>
              <a:off x="740" y="7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5"/>
            <p:cNvSpPr>
              <a:spLocks noChangeShapeType="1"/>
            </p:cNvSpPr>
            <p:nvPr/>
          </p:nvSpPr>
          <p:spPr bwMode="auto">
            <a:xfrm>
              <a:off x="748" y="764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>
              <a:off x="776" y="766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" name="Group 17"/>
          <p:cNvGrpSpPr>
            <a:grpSpLocks/>
          </p:cNvGrpSpPr>
          <p:nvPr/>
        </p:nvGrpSpPr>
        <p:grpSpPr bwMode="auto">
          <a:xfrm rot="4826865">
            <a:off x="5897519" y="5839590"/>
            <a:ext cx="55973" cy="156677"/>
            <a:chOff x="706" y="714"/>
            <a:chExt cx="48" cy="146"/>
          </a:xfrm>
        </p:grpSpPr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706" y="71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>
              <a:off x="714" y="762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>
              <a:off x="742" y="764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17"/>
          <p:cNvGrpSpPr>
            <a:grpSpLocks/>
          </p:cNvGrpSpPr>
          <p:nvPr/>
        </p:nvGrpSpPr>
        <p:grpSpPr bwMode="auto">
          <a:xfrm rot="4826865" flipV="1">
            <a:off x="5059941" y="5990687"/>
            <a:ext cx="55973" cy="156677"/>
            <a:chOff x="720" y="720"/>
            <a:chExt cx="48" cy="146"/>
          </a:xfrm>
        </p:grpSpPr>
        <p:sp>
          <p:nvSpPr>
            <p:cNvPr id="93" name="Oval 14"/>
            <p:cNvSpPr>
              <a:spLocks noChangeArrowheads="1"/>
            </p:cNvSpPr>
            <p:nvPr/>
          </p:nvSpPr>
          <p:spPr bwMode="auto">
            <a:xfrm>
              <a:off x="720" y="72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5"/>
            <p:cNvSpPr>
              <a:spLocks noChangeShapeType="1"/>
            </p:cNvSpPr>
            <p:nvPr/>
          </p:nvSpPr>
          <p:spPr bwMode="auto">
            <a:xfrm>
              <a:off x="728" y="768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6"/>
            <p:cNvSpPr>
              <a:spLocks noChangeShapeType="1"/>
            </p:cNvSpPr>
            <p:nvPr/>
          </p:nvSpPr>
          <p:spPr bwMode="auto">
            <a:xfrm>
              <a:off x="756" y="770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Oval 84"/>
          <p:cNvSpPr/>
          <p:nvPr/>
        </p:nvSpPr>
        <p:spPr>
          <a:xfrm>
            <a:off x="5049813" y="5567947"/>
            <a:ext cx="921976" cy="880069"/>
          </a:xfrm>
          <a:prstGeom prst="ellipse">
            <a:avLst/>
          </a:prstGeom>
          <a:solidFill>
            <a:srgbClr val="FFC000">
              <a:alpha val="3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CE</a:t>
            </a: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TAG</a:t>
            </a:r>
          </a:p>
        </p:txBody>
      </p:sp>
      <p:sp>
        <p:nvSpPr>
          <p:cNvPr id="87" name="Freeform 86"/>
          <p:cNvSpPr/>
          <p:nvPr/>
        </p:nvSpPr>
        <p:spPr>
          <a:xfrm rot="4446615">
            <a:off x="5796798" y="5675933"/>
            <a:ext cx="251905" cy="192794"/>
          </a:xfrm>
          <a:custGeom>
            <a:avLst/>
            <a:gdLst>
              <a:gd name="connsiteX0" fmla="*/ 27815 w 528475"/>
              <a:gd name="connsiteY0" fmla="*/ 128642 h 208609"/>
              <a:gd name="connsiteX1" fmla="*/ 93874 w 528475"/>
              <a:gd name="connsiteY1" fmla="*/ 93874 h 208609"/>
              <a:gd name="connsiteX2" fmla="*/ 194701 w 528475"/>
              <a:gd name="connsiteY2" fmla="*/ 69536 h 208609"/>
              <a:gd name="connsiteX3" fmla="*/ 219039 w 528475"/>
              <a:gd name="connsiteY3" fmla="*/ 59106 h 208609"/>
              <a:gd name="connsiteX4" fmla="*/ 253807 w 528475"/>
              <a:gd name="connsiteY4" fmla="*/ 104304 h 208609"/>
              <a:gd name="connsiteX5" fmla="*/ 260761 w 528475"/>
              <a:gd name="connsiteY5" fmla="*/ 208609 h 208609"/>
              <a:gd name="connsiteX6" fmla="*/ 309436 w 528475"/>
              <a:gd name="connsiteY6" fmla="*/ 187748 h 208609"/>
              <a:gd name="connsiteX7" fmla="*/ 288575 w 528475"/>
              <a:gd name="connsiteY7" fmla="*/ 97351 h 208609"/>
              <a:gd name="connsiteX8" fmla="*/ 312913 w 528475"/>
              <a:gd name="connsiteY8" fmla="*/ 52152 h 208609"/>
              <a:gd name="connsiteX9" fmla="*/ 358111 w 528475"/>
              <a:gd name="connsiteY9" fmla="*/ 41722 h 208609"/>
              <a:gd name="connsiteX10" fmla="*/ 448508 w 528475"/>
              <a:gd name="connsiteY10" fmla="*/ 66060 h 208609"/>
              <a:gd name="connsiteX11" fmla="*/ 521521 w 528475"/>
              <a:gd name="connsiteY11" fmla="*/ 73013 h 208609"/>
              <a:gd name="connsiteX12" fmla="*/ 528475 w 528475"/>
              <a:gd name="connsiteY12" fmla="*/ 34768 h 208609"/>
              <a:gd name="connsiteX13" fmla="*/ 500660 w 528475"/>
              <a:gd name="connsiteY13" fmla="*/ 6954 h 208609"/>
              <a:gd name="connsiteX14" fmla="*/ 420694 w 528475"/>
              <a:gd name="connsiteY14" fmla="*/ 0 h 208609"/>
              <a:gd name="connsiteX15" fmla="*/ 267714 w 528475"/>
              <a:gd name="connsiteY15" fmla="*/ 3477 h 208609"/>
              <a:gd name="connsiteX16" fmla="*/ 156456 w 528475"/>
              <a:gd name="connsiteY16" fmla="*/ 20861 h 208609"/>
              <a:gd name="connsiteX17" fmla="*/ 69536 w 528475"/>
              <a:gd name="connsiteY17" fmla="*/ 41722 h 208609"/>
              <a:gd name="connsiteX18" fmla="*/ 17384 w 528475"/>
              <a:gd name="connsiteY18" fmla="*/ 69536 h 208609"/>
              <a:gd name="connsiteX19" fmla="*/ 0 w 528475"/>
              <a:gd name="connsiteY19" fmla="*/ 86920 h 208609"/>
              <a:gd name="connsiteX20" fmla="*/ 27815 w 528475"/>
              <a:gd name="connsiteY20" fmla="*/ 128642 h 2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8475" h="208609">
                <a:moveTo>
                  <a:pt x="27815" y="128642"/>
                </a:moveTo>
                <a:lnTo>
                  <a:pt x="93874" y="93874"/>
                </a:lnTo>
                <a:lnTo>
                  <a:pt x="194701" y="69536"/>
                </a:lnTo>
                <a:lnTo>
                  <a:pt x="219039" y="59106"/>
                </a:lnTo>
                <a:lnTo>
                  <a:pt x="253807" y="104304"/>
                </a:lnTo>
                <a:lnTo>
                  <a:pt x="260761" y="208609"/>
                </a:lnTo>
                <a:lnTo>
                  <a:pt x="309436" y="187748"/>
                </a:lnTo>
                <a:lnTo>
                  <a:pt x="288575" y="97351"/>
                </a:lnTo>
                <a:lnTo>
                  <a:pt x="312913" y="52152"/>
                </a:lnTo>
                <a:lnTo>
                  <a:pt x="358111" y="41722"/>
                </a:lnTo>
                <a:lnTo>
                  <a:pt x="448508" y="66060"/>
                </a:lnTo>
                <a:lnTo>
                  <a:pt x="521521" y="73013"/>
                </a:lnTo>
                <a:lnTo>
                  <a:pt x="528475" y="34768"/>
                </a:lnTo>
                <a:lnTo>
                  <a:pt x="500660" y="6954"/>
                </a:lnTo>
                <a:lnTo>
                  <a:pt x="420694" y="0"/>
                </a:lnTo>
                <a:lnTo>
                  <a:pt x="267714" y="3477"/>
                </a:lnTo>
                <a:lnTo>
                  <a:pt x="156456" y="20861"/>
                </a:lnTo>
                <a:lnTo>
                  <a:pt x="69536" y="41722"/>
                </a:lnTo>
                <a:lnTo>
                  <a:pt x="17384" y="69536"/>
                </a:lnTo>
                <a:lnTo>
                  <a:pt x="0" y="86920"/>
                </a:lnTo>
                <a:lnTo>
                  <a:pt x="27815" y="12864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323858" y="5466013"/>
            <a:ext cx="263900" cy="184030"/>
          </a:xfrm>
          <a:custGeom>
            <a:avLst/>
            <a:gdLst>
              <a:gd name="connsiteX0" fmla="*/ 27815 w 528475"/>
              <a:gd name="connsiteY0" fmla="*/ 128642 h 208609"/>
              <a:gd name="connsiteX1" fmla="*/ 93874 w 528475"/>
              <a:gd name="connsiteY1" fmla="*/ 93874 h 208609"/>
              <a:gd name="connsiteX2" fmla="*/ 194701 w 528475"/>
              <a:gd name="connsiteY2" fmla="*/ 69536 h 208609"/>
              <a:gd name="connsiteX3" fmla="*/ 219039 w 528475"/>
              <a:gd name="connsiteY3" fmla="*/ 59106 h 208609"/>
              <a:gd name="connsiteX4" fmla="*/ 253807 w 528475"/>
              <a:gd name="connsiteY4" fmla="*/ 104304 h 208609"/>
              <a:gd name="connsiteX5" fmla="*/ 260761 w 528475"/>
              <a:gd name="connsiteY5" fmla="*/ 208609 h 208609"/>
              <a:gd name="connsiteX6" fmla="*/ 309436 w 528475"/>
              <a:gd name="connsiteY6" fmla="*/ 187748 h 208609"/>
              <a:gd name="connsiteX7" fmla="*/ 288575 w 528475"/>
              <a:gd name="connsiteY7" fmla="*/ 97351 h 208609"/>
              <a:gd name="connsiteX8" fmla="*/ 312913 w 528475"/>
              <a:gd name="connsiteY8" fmla="*/ 52152 h 208609"/>
              <a:gd name="connsiteX9" fmla="*/ 358111 w 528475"/>
              <a:gd name="connsiteY9" fmla="*/ 41722 h 208609"/>
              <a:gd name="connsiteX10" fmla="*/ 448508 w 528475"/>
              <a:gd name="connsiteY10" fmla="*/ 66060 h 208609"/>
              <a:gd name="connsiteX11" fmla="*/ 521521 w 528475"/>
              <a:gd name="connsiteY11" fmla="*/ 73013 h 208609"/>
              <a:gd name="connsiteX12" fmla="*/ 528475 w 528475"/>
              <a:gd name="connsiteY12" fmla="*/ 34768 h 208609"/>
              <a:gd name="connsiteX13" fmla="*/ 500660 w 528475"/>
              <a:gd name="connsiteY13" fmla="*/ 6954 h 208609"/>
              <a:gd name="connsiteX14" fmla="*/ 420694 w 528475"/>
              <a:gd name="connsiteY14" fmla="*/ 0 h 208609"/>
              <a:gd name="connsiteX15" fmla="*/ 267714 w 528475"/>
              <a:gd name="connsiteY15" fmla="*/ 3477 h 208609"/>
              <a:gd name="connsiteX16" fmla="*/ 156456 w 528475"/>
              <a:gd name="connsiteY16" fmla="*/ 20861 h 208609"/>
              <a:gd name="connsiteX17" fmla="*/ 69536 w 528475"/>
              <a:gd name="connsiteY17" fmla="*/ 41722 h 208609"/>
              <a:gd name="connsiteX18" fmla="*/ 17384 w 528475"/>
              <a:gd name="connsiteY18" fmla="*/ 69536 h 208609"/>
              <a:gd name="connsiteX19" fmla="*/ 0 w 528475"/>
              <a:gd name="connsiteY19" fmla="*/ 86920 h 208609"/>
              <a:gd name="connsiteX20" fmla="*/ 27815 w 528475"/>
              <a:gd name="connsiteY20" fmla="*/ 128642 h 2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8475" h="208609">
                <a:moveTo>
                  <a:pt x="27815" y="128642"/>
                </a:moveTo>
                <a:lnTo>
                  <a:pt x="93874" y="93874"/>
                </a:lnTo>
                <a:lnTo>
                  <a:pt x="194701" y="69536"/>
                </a:lnTo>
                <a:lnTo>
                  <a:pt x="219039" y="59106"/>
                </a:lnTo>
                <a:lnTo>
                  <a:pt x="253807" y="104304"/>
                </a:lnTo>
                <a:lnTo>
                  <a:pt x="260761" y="208609"/>
                </a:lnTo>
                <a:lnTo>
                  <a:pt x="309436" y="187748"/>
                </a:lnTo>
                <a:lnTo>
                  <a:pt x="288575" y="97351"/>
                </a:lnTo>
                <a:lnTo>
                  <a:pt x="312913" y="52152"/>
                </a:lnTo>
                <a:lnTo>
                  <a:pt x="358111" y="41722"/>
                </a:lnTo>
                <a:lnTo>
                  <a:pt x="448508" y="66060"/>
                </a:lnTo>
                <a:lnTo>
                  <a:pt x="521521" y="73013"/>
                </a:lnTo>
                <a:lnTo>
                  <a:pt x="528475" y="34768"/>
                </a:lnTo>
                <a:lnTo>
                  <a:pt x="500660" y="6954"/>
                </a:lnTo>
                <a:lnTo>
                  <a:pt x="420694" y="0"/>
                </a:lnTo>
                <a:lnTo>
                  <a:pt x="267714" y="3477"/>
                </a:lnTo>
                <a:lnTo>
                  <a:pt x="156456" y="20861"/>
                </a:lnTo>
                <a:lnTo>
                  <a:pt x="69536" y="41722"/>
                </a:lnTo>
                <a:lnTo>
                  <a:pt x="17384" y="69536"/>
                </a:lnTo>
                <a:lnTo>
                  <a:pt x="0" y="86920"/>
                </a:lnTo>
                <a:lnTo>
                  <a:pt x="27815" y="12864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574806">
            <a:off x="6008944" y="5983738"/>
            <a:ext cx="51414" cy="210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 flipV="1">
            <a:off x="5869921" y="6054876"/>
            <a:ext cx="138211" cy="2132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30871"/>
              </p:ext>
            </p:extLst>
          </p:nvPr>
        </p:nvGraphicFramePr>
        <p:xfrm>
          <a:off x="5218893" y="5628763"/>
          <a:ext cx="161795" cy="12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" name="CS ChemDraw Drawing" r:id="rId15" imgW="1734100" imgH="1366674" progId="ChemDraw.Document.6.0">
                  <p:embed/>
                </p:oleObj>
              </mc:Choice>
              <mc:Fallback>
                <p:oleObj name="CS ChemDraw Drawing" r:id="rId15" imgW="1734100" imgH="13666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18893" y="5628763"/>
                        <a:ext cx="161795" cy="121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6027471" y="6014471"/>
            <a:ext cx="295530" cy="424732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endParaRPr lang="en-US" sz="1800" dirty="0"/>
          </a:p>
        </p:txBody>
      </p:sp>
      <p:sp>
        <p:nvSpPr>
          <p:cNvPr id="2063" name="TextBox 2062"/>
          <p:cNvSpPr txBox="1"/>
          <p:nvPr/>
        </p:nvSpPr>
        <p:spPr>
          <a:xfrm>
            <a:off x="5245668" y="8529"/>
            <a:ext cx="4723793" cy="886397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dirty="0" smtClean="0"/>
              <a:t>LIPIDS </a:t>
            </a:r>
            <a:br>
              <a:rPr lang="en-US" dirty="0" smtClean="0"/>
            </a:br>
            <a:r>
              <a:rPr lang="en-US" sz="1900" dirty="0"/>
              <a:t>hydrophobic or amphipathic small molecules</a:t>
            </a:r>
          </a:p>
        </p:txBody>
      </p:sp>
      <p:graphicFrame>
        <p:nvGraphicFramePr>
          <p:cNvPr id="2067" name="Object 20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666412"/>
              </p:ext>
            </p:extLst>
          </p:nvPr>
        </p:nvGraphicFramePr>
        <p:xfrm>
          <a:off x="214208" y="8258810"/>
          <a:ext cx="4083896" cy="77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8" name="CS ChemDraw Drawing" r:id="rId17" imgW="4958544" imgH="985527" progId="ChemDraw.Document.6.0">
                  <p:embed/>
                </p:oleObj>
              </mc:Choice>
              <mc:Fallback>
                <p:oleObj name="CS ChemDraw Drawing" r:id="rId17" imgW="4958544" imgH="9855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4208" y="8258810"/>
                        <a:ext cx="4083896" cy="773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8" name="Group 2067"/>
          <p:cNvGrpSpPr/>
          <p:nvPr/>
        </p:nvGrpSpPr>
        <p:grpSpPr>
          <a:xfrm>
            <a:off x="1937705" y="8937015"/>
            <a:ext cx="408719" cy="173404"/>
            <a:chOff x="1422974" y="8266078"/>
            <a:chExt cx="278672" cy="123860"/>
          </a:xfrm>
        </p:grpSpPr>
        <p:sp>
          <p:nvSpPr>
            <p:cNvPr id="206" name="Freeform 205"/>
            <p:cNvSpPr/>
            <p:nvPr/>
          </p:nvSpPr>
          <p:spPr>
            <a:xfrm>
              <a:off x="1422974" y="8333168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432312" y="8297276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rot="16200000">
              <a:off x="1577786" y="8266078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190241"/>
              </p:ext>
            </p:extLst>
          </p:nvPr>
        </p:nvGraphicFramePr>
        <p:xfrm>
          <a:off x="95464" y="9421180"/>
          <a:ext cx="4817321" cy="100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" name="CS ChemDraw Drawing" r:id="rId19" imgW="5103502" imgH="1119684" progId="ChemDraw.Document.6.0">
                  <p:embed/>
                </p:oleObj>
              </mc:Choice>
              <mc:Fallback>
                <p:oleObj name="CS ChemDraw Drawing" r:id="rId19" imgW="5103502" imgH="11196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5464" y="9421180"/>
                        <a:ext cx="4817321" cy="100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" name="TextBox 213"/>
          <p:cNvSpPr txBox="1"/>
          <p:nvPr/>
        </p:nvSpPr>
        <p:spPr>
          <a:xfrm>
            <a:off x="2014" y="2"/>
            <a:ext cx="4282583" cy="1024896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marL="365760" indent="-365760">
              <a:buFont typeface="+mj-lt"/>
              <a:buAutoNum type="arabicPeriod"/>
            </a:pPr>
            <a:r>
              <a:rPr lang="en-US" sz="1900" b="1" dirty="0"/>
              <a:t>What are the main classes of </a:t>
            </a:r>
            <a:r>
              <a:rPr lang="en-US" sz="1900" b="1" dirty="0" smtClean="0"/>
              <a:t>lipids?</a:t>
            </a:r>
            <a:endParaRPr lang="en-US" sz="1900" b="1" dirty="0"/>
          </a:p>
          <a:p>
            <a:pPr marL="365760" indent="-365760">
              <a:buFont typeface="+mj-lt"/>
              <a:buAutoNum type="arabicPeriod"/>
            </a:pPr>
            <a:r>
              <a:rPr lang="en-US" sz="1900" dirty="0">
                <a:solidFill>
                  <a:schemeClr val="bg1">
                    <a:lumMod val="75000"/>
                  </a:schemeClr>
                </a:solidFill>
              </a:rPr>
              <a:t>Where are they found in the cell?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1900" dirty="0">
                <a:solidFill>
                  <a:schemeClr val="bg1">
                    <a:lumMod val="75000"/>
                  </a:schemeClr>
                </a:solidFill>
              </a:rPr>
              <a:t>Where did they come from?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8823" y="11300996"/>
            <a:ext cx="2326471" cy="594009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dirty="0" smtClean="0"/>
              <a:t>Lipids Classes</a:t>
            </a:r>
            <a:endParaRPr lang="en-US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2375834" y="10278337"/>
            <a:ext cx="445292" cy="173404"/>
            <a:chOff x="1642126" y="6546218"/>
            <a:chExt cx="303608" cy="123860"/>
          </a:xfrm>
        </p:grpSpPr>
        <p:sp>
          <p:nvSpPr>
            <p:cNvPr id="216" name="Freeform 215"/>
            <p:cNvSpPr/>
            <p:nvPr/>
          </p:nvSpPr>
          <p:spPr>
            <a:xfrm rot="16200000">
              <a:off x="1724279" y="6522048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1676400" y="6577416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 rot="16200000">
              <a:off x="1821874" y="6546218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6007623" y="8347710"/>
            <a:ext cx="3952987" cy="2907030"/>
            <a:chOff x="6007623" y="8347710"/>
            <a:chExt cx="3952987" cy="2907030"/>
          </a:xfrm>
        </p:grpSpPr>
        <p:grpSp>
          <p:nvGrpSpPr>
            <p:cNvPr id="202" name="Group 201"/>
            <p:cNvGrpSpPr/>
            <p:nvPr/>
          </p:nvGrpSpPr>
          <p:grpSpPr>
            <a:xfrm>
              <a:off x="7030957" y="10118563"/>
              <a:ext cx="395024" cy="173404"/>
              <a:chOff x="1906468" y="2283326"/>
              <a:chExt cx="269334" cy="123860"/>
            </a:xfrm>
          </p:grpSpPr>
          <p:sp>
            <p:nvSpPr>
              <p:cNvPr id="203" name="Freeform 202"/>
              <p:cNvSpPr/>
              <p:nvPr/>
            </p:nvSpPr>
            <p:spPr>
              <a:xfrm>
                <a:off x="1906468" y="2345255"/>
                <a:ext cx="162232" cy="5160"/>
              </a:xfrm>
              <a:custGeom>
                <a:avLst/>
                <a:gdLst>
                  <a:gd name="connsiteX0" fmla="*/ 162232 w 162232"/>
                  <a:gd name="connsiteY0" fmla="*/ 5160 h 5160"/>
                  <a:gd name="connsiteX1" fmla="*/ 86032 w 162232"/>
                  <a:gd name="connsiteY1" fmla="*/ 244 h 5160"/>
                  <a:gd name="connsiteX2" fmla="*/ 0 w 162232"/>
                  <a:gd name="connsiteY2" fmla="*/ 244 h 5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232" h="5160">
                    <a:moveTo>
                      <a:pt x="162232" y="5160"/>
                    </a:moveTo>
                    <a:lnTo>
                      <a:pt x="86032" y="244"/>
                    </a:lnTo>
                    <a:cubicBezTo>
                      <a:pt x="57360" y="-307"/>
                      <a:pt x="28677" y="244"/>
                      <a:pt x="0" y="244"/>
                    </a:cubicBezTo>
                  </a:path>
                </a:pathLst>
              </a:cu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 rot="16200000">
                <a:off x="2051942" y="2283326"/>
                <a:ext cx="123860" cy="12386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6517317" y="10892976"/>
              <a:ext cx="445292" cy="173404"/>
              <a:chOff x="4621039" y="1972882"/>
              <a:chExt cx="303608" cy="123860"/>
            </a:xfrm>
          </p:grpSpPr>
          <p:sp>
            <p:nvSpPr>
              <p:cNvPr id="210" name="Freeform 209"/>
              <p:cNvSpPr/>
              <p:nvPr/>
            </p:nvSpPr>
            <p:spPr>
              <a:xfrm rot="16200000">
                <a:off x="4703192" y="1948712"/>
                <a:ext cx="19050" cy="183356"/>
              </a:xfrm>
              <a:custGeom>
                <a:avLst/>
                <a:gdLst>
                  <a:gd name="connsiteX0" fmla="*/ 7144 w 19050"/>
                  <a:gd name="connsiteY0" fmla="*/ 183356 h 183356"/>
                  <a:gd name="connsiteX1" fmla="*/ 11906 w 19050"/>
                  <a:gd name="connsiteY1" fmla="*/ 171450 h 183356"/>
                  <a:gd name="connsiteX2" fmla="*/ 19050 w 19050"/>
                  <a:gd name="connsiteY2" fmla="*/ 157163 h 183356"/>
                  <a:gd name="connsiteX3" fmla="*/ 14288 w 19050"/>
                  <a:gd name="connsiteY3" fmla="*/ 138113 h 183356"/>
                  <a:gd name="connsiteX4" fmla="*/ 4763 w 19050"/>
                  <a:gd name="connsiteY4" fmla="*/ 123825 h 183356"/>
                  <a:gd name="connsiteX5" fmla="*/ 0 w 19050"/>
                  <a:gd name="connsiteY5" fmla="*/ 109538 h 183356"/>
                  <a:gd name="connsiteX6" fmla="*/ 2381 w 19050"/>
                  <a:gd name="connsiteY6" fmla="*/ 88106 h 183356"/>
                  <a:gd name="connsiteX7" fmla="*/ 9525 w 19050"/>
                  <a:gd name="connsiteY7" fmla="*/ 64294 h 183356"/>
                  <a:gd name="connsiteX8" fmla="*/ 11906 w 19050"/>
                  <a:gd name="connsiteY8" fmla="*/ 54769 h 183356"/>
                  <a:gd name="connsiteX9" fmla="*/ 4763 w 19050"/>
                  <a:gd name="connsiteY9" fmla="*/ 14288 h 183356"/>
                  <a:gd name="connsiteX10" fmla="*/ 2381 w 19050"/>
                  <a:gd name="connsiteY10" fmla="*/ 7144 h 183356"/>
                  <a:gd name="connsiteX11" fmla="*/ 0 w 19050"/>
                  <a:gd name="connsiteY11" fmla="*/ 0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83356">
                    <a:moveTo>
                      <a:pt x="7144" y="183356"/>
                    </a:moveTo>
                    <a:cubicBezTo>
                      <a:pt x="8731" y="179387"/>
                      <a:pt x="9994" y="175273"/>
                      <a:pt x="11906" y="171450"/>
                    </a:cubicBezTo>
                    <a:cubicBezTo>
                      <a:pt x="21140" y="152983"/>
                      <a:pt x="13065" y="175119"/>
                      <a:pt x="19050" y="157163"/>
                    </a:cubicBezTo>
                    <a:cubicBezTo>
                      <a:pt x="18390" y="153864"/>
                      <a:pt x="16576" y="142232"/>
                      <a:pt x="14288" y="138113"/>
                    </a:cubicBezTo>
                    <a:cubicBezTo>
                      <a:pt x="11508" y="133109"/>
                      <a:pt x="6573" y="129255"/>
                      <a:pt x="4763" y="123825"/>
                    </a:cubicBezTo>
                    <a:lnTo>
                      <a:pt x="0" y="109538"/>
                    </a:lnTo>
                    <a:cubicBezTo>
                      <a:pt x="794" y="102394"/>
                      <a:pt x="1288" y="95210"/>
                      <a:pt x="2381" y="88106"/>
                    </a:cubicBezTo>
                    <a:cubicBezTo>
                      <a:pt x="3891" y="78290"/>
                      <a:pt x="6933" y="74662"/>
                      <a:pt x="9525" y="64294"/>
                    </a:cubicBezTo>
                    <a:lnTo>
                      <a:pt x="11906" y="54769"/>
                    </a:lnTo>
                    <a:cubicBezTo>
                      <a:pt x="9071" y="23582"/>
                      <a:pt x="12297" y="36889"/>
                      <a:pt x="4763" y="14288"/>
                    </a:cubicBezTo>
                    <a:lnTo>
                      <a:pt x="2381" y="71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 rot="16200000">
                <a:off x="4800787" y="1972882"/>
                <a:ext cx="123860" cy="12386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12" name="Object 2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3056814"/>
                </p:ext>
              </p:extLst>
            </p:nvPr>
          </p:nvGraphicFramePr>
          <p:xfrm>
            <a:off x="6202680" y="10450197"/>
            <a:ext cx="3567008" cy="653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0" name="CS ChemDraw Drawing" r:id="rId21" imgW="3887149" imgH="744747" progId="ChemDraw.Document.6.0">
                    <p:embed/>
                  </p:oleObj>
                </mc:Choice>
                <mc:Fallback>
                  <p:oleObj name="CS ChemDraw Drawing" r:id="rId21" imgW="3887149" imgH="74474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202680" y="10450197"/>
                          <a:ext cx="3567008" cy="6534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3" name="Object 2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0970047"/>
                </p:ext>
              </p:extLst>
            </p:nvPr>
          </p:nvGraphicFramePr>
          <p:xfrm>
            <a:off x="6221307" y="9636762"/>
            <a:ext cx="3404024" cy="697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1" name="CS ChemDraw Drawing" r:id="rId23" imgW="3463611" imgH="741777" progId="ChemDraw.Document.6.0">
                    <p:embed/>
                  </p:oleObj>
                </mc:Choice>
                <mc:Fallback>
                  <p:oleObj name="CS ChemDraw Drawing" r:id="rId23" imgW="3463611" imgH="74177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221307" y="9636762"/>
                          <a:ext cx="3404024" cy="6978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6007623" y="8347710"/>
              <a:ext cx="3952987" cy="29070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 dirty="0"/>
            </a:p>
          </p:txBody>
        </p:sp>
        <p:sp>
          <p:nvSpPr>
            <p:cNvPr id="2050" name="TextBox 2049"/>
            <p:cNvSpPr txBox="1"/>
            <p:nvPr/>
          </p:nvSpPr>
          <p:spPr>
            <a:xfrm>
              <a:off x="6188926" y="8347712"/>
              <a:ext cx="3025893" cy="1224951"/>
            </a:xfrm>
            <a:prstGeom prst="rect">
              <a:avLst/>
            </a:prstGeom>
            <a:noFill/>
          </p:spPr>
          <p:txBody>
            <a:bodyPr wrap="none" lIns="146304" tIns="73152" rIns="146304" bIns="73152" rtlCol="0">
              <a:spAutoFit/>
            </a:bodyPr>
            <a:lstStyle/>
            <a:p>
              <a:r>
                <a:rPr lang="en-US" sz="1400" dirty="0"/>
                <a:t>Fatty acids</a:t>
              </a:r>
            </a:p>
            <a:p>
              <a:pPr marL="274320" indent="-274320">
                <a:buFont typeface="Arial" pitchFamily="34" charset="0"/>
                <a:buChar char="•"/>
              </a:pPr>
              <a:r>
                <a:rPr lang="en-US" sz="1400" dirty="0"/>
                <a:t>Free (toxic unless esterified)</a:t>
              </a:r>
            </a:p>
            <a:p>
              <a:pPr marL="274320" indent="-274320">
                <a:buFont typeface="Arial" pitchFamily="34" charset="0"/>
                <a:buChar char="•"/>
              </a:pPr>
              <a:r>
                <a:rPr lang="en-US" sz="1400" dirty="0" err="1"/>
                <a:t>Esterifed</a:t>
              </a:r>
              <a:r>
                <a:rPr lang="en-US" sz="1400" dirty="0"/>
                <a:t> in </a:t>
              </a:r>
              <a:r>
                <a:rPr lang="en-US" sz="1400" dirty="0" err="1"/>
                <a:t>glycerophospholipids</a:t>
              </a:r>
              <a:r>
                <a:rPr lang="en-US" sz="1400" dirty="0"/>
                <a:t>,</a:t>
              </a:r>
              <a:br>
                <a:rPr lang="en-US" sz="1400" dirty="0"/>
              </a:br>
              <a:r>
                <a:rPr lang="en-US" sz="1400" dirty="0" err="1"/>
                <a:t>sphingolipids</a:t>
              </a:r>
              <a:r>
                <a:rPr lang="en-US" sz="1400" dirty="0"/>
                <a:t>, glycerol lipids and </a:t>
              </a:r>
              <a:br>
                <a:rPr lang="en-US" sz="1400" dirty="0"/>
              </a:br>
              <a:r>
                <a:rPr lang="en-US" sz="1400" dirty="0"/>
                <a:t>sterol lipids</a:t>
              </a:r>
            </a:p>
          </p:txBody>
        </p:sp>
      </p:grpSp>
      <p:cxnSp>
        <p:nvCxnSpPr>
          <p:cNvPr id="2057" name="Straight Arrow Connector 2056"/>
          <p:cNvCxnSpPr/>
          <p:nvPr/>
        </p:nvCxnSpPr>
        <p:spPr>
          <a:xfrm flipH="1" flipV="1">
            <a:off x="9260027" y="6596936"/>
            <a:ext cx="351338" cy="175077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9" name="Straight Arrow Connector 2058"/>
          <p:cNvCxnSpPr>
            <a:stCxn id="19" idx="0"/>
          </p:cNvCxnSpPr>
          <p:nvPr/>
        </p:nvCxnSpPr>
        <p:spPr>
          <a:xfrm flipH="1" flipV="1">
            <a:off x="7503308" y="8081010"/>
            <a:ext cx="480809" cy="2667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2" name="Straight Arrow Connector 2071"/>
          <p:cNvCxnSpPr>
            <a:stCxn id="19" idx="1"/>
          </p:cNvCxnSpPr>
          <p:nvPr/>
        </p:nvCxnSpPr>
        <p:spPr>
          <a:xfrm flipH="1" flipV="1">
            <a:off x="4386581" y="7958926"/>
            <a:ext cx="1621042" cy="184229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5" name="Straight Arrow Connector 2074"/>
          <p:cNvCxnSpPr>
            <a:stCxn id="19" idx="1"/>
          </p:cNvCxnSpPr>
          <p:nvPr/>
        </p:nvCxnSpPr>
        <p:spPr>
          <a:xfrm flipH="1" flipV="1">
            <a:off x="3967481" y="9023719"/>
            <a:ext cx="2040143" cy="7775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76" name="Group 2075"/>
          <p:cNvGrpSpPr/>
          <p:nvPr/>
        </p:nvGrpSpPr>
        <p:grpSpPr>
          <a:xfrm>
            <a:off x="8833370" y="7981515"/>
            <a:ext cx="426657" cy="173404"/>
            <a:chOff x="6003377" y="5639152"/>
            <a:chExt cx="290903" cy="123860"/>
          </a:xfrm>
        </p:grpSpPr>
        <p:sp>
          <p:nvSpPr>
            <p:cNvPr id="221" name="Freeform 220"/>
            <p:cNvSpPr/>
            <p:nvPr/>
          </p:nvSpPr>
          <p:spPr>
            <a:xfrm rot="16200000">
              <a:off x="6085530" y="5599879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024946" y="5659113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6035118" y="5737559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rot="16200000">
              <a:off x="6170420" y="5639152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85802" y="6852898"/>
            <a:ext cx="5191365" cy="35988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cxnSp>
        <p:nvCxnSpPr>
          <p:cNvPr id="238" name="Straight Arrow Connector 237"/>
          <p:cNvCxnSpPr>
            <a:stCxn id="19" idx="1"/>
          </p:cNvCxnSpPr>
          <p:nvPr/>
        </p:nvCxnSpPr>
        <p:spPr>
          <a:xfrm flipH="1">
            <a:off x="4948690" y="9801227"/>
            <a:ext cx="1058933" cy="15557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09240" y="5364629"/>
            <a:ext cx="1022908" cy="547842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sz="1300" dirty="0"/>
              <a:t>monolayer</a:t>
            </a:r>
          </a:p>
          <a:p>
            <a:pPr algn="ctr"/>
            <a:r>
              <a:rPr lang="en-US" sz="1300" b="1" dirty="0"/>
              <a:t>PL, C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4723920" y="5108166"/>
            <a:ext cx="1184491" cy="3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400" dirty="0">
                <a:hlinkClick r:id="rId25"/>
              </a:rPr>
              <a:t>lipid droplet</a:t>
            </a:r>
            <a:endParaRPr lang="en-US" sz="1400" dirty="0"/>
          </a:p>
        </p:txBody>
      </p:sp>
      <p:grpSp>
        <p:nvGrpSpPr>
          <p:cNvPr id="267" name="Group 266"/>
          <p:cNvGrpSpPr/>
          <p:nvPr/>
        </p:nvGrpSpPr>
        <p:grpSpPr>
          <a:xfrm>
            <a:off x="2049537" y="813629"/>
            <a:ext cx="6473587" cy="4440733"/>
            <a:chOff x="1397411" y="581163"/>
            <a:chExt cx="4413809" cy="3171952"/>
          </a:xfrm>
        </p:grpSpPr>
        <p:sp>
          <p:nvSpPr>
            <p:cNvPr id="2062" name="Oval 2061"/>
            <p:cNvSpPr/>
            <p:nvPr/>
          </p:nvSpPr>
          <p:spPr>
            <a:xfrm>
              <a:off x="3371868" y="2293858"/>
              <a:ext cx="168417" cy="16841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4" name="Straight Connector 2063"/>
            <p:cNvCxnSpPr>
              <a:stCxn id="2062" idx="4"/>
            </p:cNvCxnSpPr>
            <p:nvPr/>
          </p:nvCxnSpPr>
          <p:spPr>
            <a:xfrm>
              <a:off x="3456076" y="2462276"/>
              <a:ext cx="113304" cy="123494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1" name="Group 2070"/>
            <p:cNvGrpSpPr/>
            <p:nvPr/>
          </p:nvGrpSpPr>
          <p:grpSpPr>
            <a:xfrm rot="16200000">
              <a:off x="4223108" y="2039491"/>
              <a:ext cx="182880" cy="133212"/>
              <a:chOff x="5553380" y="2766399"/>
              <a:chExt cx="182880" cy="133212"/>
            </a:xfrm>
          </p:grpSpPr>
          <p:sp>
            <p:nvSpPr>
              <p:cNvPr id="2070" name="Oval 2069"/>
              <p:cNvSpPr/>
              <p:nvPr/>
            </p:nvSpPr>
            <p:spPr>
              <a:xfrm>
                <a:off x="5553380" y="2766399"/>
                <a:ext cx="182880" cy="133212"/>
              </a:xfrm>
              <a:prstGeom prst="ellipse">
                <a:avLst/>
              </a:prstGeom>
              <a:solidFill>
                <a:srgbClr val="00B05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9" name="Oval 2068"/>
              <p:cNvSpPr/>
              <p:nvPr/>
            </p:nvSpPr>
            <p:spPr>
              <a:xfrm>
                <a:off x="5562600" y="2766661"/>
                <a:ext cx="164440" cy="6634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73" name="Straight Arrow Connector 2072"/>
            <p:cNvCxnSpPr>
              <a:endCxn id="2070" idx="3"/>
            </p:cNvCxnSpPr>
            <p:nvPr/>
          </p:nvCxnSpPr>
          <p:spPr>
            <a:xfrm flipH="1" flipV="1">
              <a:off x="4361646" y="2170755"/>
              <a:ext cx="589806" cy="409707"/>
            </a:xfrm>
            <a:prstGeom prst="straightConnector1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4704913" y="2586627"/>
              <a:ext cx="666136" cy="20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peroxisome</a:t>
              </a:r>
            </a:p>
          </p:txBody>
        </p:sp>
        <p:cxnSp>
          <p:nvCxnSpPr>
            <p:cNvPr id="226" name="Straight Connector 225"/>
            <p:cNvCxnSpPr/>
            <p:nvPr/>
          </p:nvCxnSpPr>
          <p:spPr>
            <a:xfrm flipV="1">
              <a:off x="2053389" y="2863516"/>
              <a:ext cx="280737" cy="26469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2297979" y="2943726"/>
              <a:ext cx="361000" cy="47574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 flipV="1">
              <a:off x="3649928" y="2943726"/>
              <a:ext cx="598014" cy="58954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 flipV="1">
              <a:off x="3649928" y="1896979"/>
              <a:ext cx="1054986" cy="10146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1936064" y="1949116"/>
              <a:ext cx="217589" cy="22163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2562726" y="1411705"/>
              <a:ext cx="266017" cy="25667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2990850" y="950495"/>
              <a:ext cx="313472" cy="29195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>
              <a:off x="3835504" y="842211"/>
              <a:ext cx="253730" cy="23461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4028220" y="959518"/>
              <a:ext cx="451538" cy="45218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4479758" y="1185611"/>
              <a:ext cx="205545" cy="165936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6" name="TextBox 2055"/>
            <p:cNvSpPr txBox="1"/>
            <p:nvPr/>
          </p:nvSpPr>
          <p:spPr>
            <a:xfrm>
              <a:off x="2099259" y="737998"/>
              <a:ext cx="865753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hlinkClick r:id="rId26"/>
                </a:rPr>
                <a:t>mitochondrion</a:t>
              </a:r>
              <a:endParaRPr lang="en-US" sz="1600" dirty="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210162" y="1057781"/>
              <a:ext cx="635751" cy="373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hlinkClick r:id="rId27"/>
                </a:rPr>
                <a:t>cytoplasm</a:t>
              </a:r>
              <a:endParaRPr lang="en-US" sz="1400" dirty="0"/>
            </a:p>
            <a:p>
              <a:pPr algn="ctr"/>
              <a:r>
                <a:rPr lang="en-US" sz="1400" dirty="0">
                  <a:hlinkClick r:id="rId28"/>
                </a:rPr>
                <a:t>cytosol</a:t>
              </a:r>
              <a:endParaRPr lang="en-US" sz="1400" dirty="0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3742304" y="626994"/>
              <a:ext cx="596973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29"/>
                </a:rPr>
                <a:t>ribosome</a:t>
              </a:r>
              <a:endParaRPr lang="en-US" sz="1400" dirty="0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4420563" y="581163"/>
              <a:ext cx="1390657" cy="373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hlinkClick r:id="rId30"/>
                </a:rPr>
                <a:t>R</a:t>
              </a:r>
              <a:r>
                <a:rPr lang="en-US" sz="1400" dirty="0"/>
                <a:t>ough </a:t>
              </a:r>
              <a:r>
                <a:rPr lang="en-US" sz="1400" dirty="0">
                  <a:hlinkClick r:id="rId30"/>
                </a:rPr>
                <a:t>endoplasmic</a:t>
              </a:r>
            </a:p>
            <a:p>
              <a:pPr algn="ctr"/>
              <a:r>
                <a:rPr lang="en-US" sz="1400" dirty="0">
                  <a:hlinkClick r:id="rId30"/>
                </a:rPr>
                <a:t>reticulum (ER</a:t>
              </a:r>
              <a:r>
                <a:rPr lang="en-US" sz="1400" dirty="0"/>
                <a:t>)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493318" y="1011615"/>
              <a:ext cx="867720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31"/>
                </a:rPr>
                <a:t>cell membrane</a:t>
              </a:r>
              <a:endParaRPr lang="en-US" sz="1400" dirty="0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4687658" y="2580690"/>
              <a:ext cx="707361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32"/>
                </a:rPr>
                <a:t>peroxisome</a:t>
              </a:r>
              <a:endParaRPr lang="en-US" sz="1400" dirty="0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4177422" y="3533274"/>
              <a:ext cx="828024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33"/>
                </a:rPr>
                <a:t>Golgi complex</a:t>
              </a:r>
              <a:endParaRPr lang="en-US" sz="1400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433641" y="3427226"/>
              <a:ext cx="824876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free </a:t>
              </a:r>
              <a:r>
                <a:rPr lang="en-US" sz="1400" dirty="0">
                  <a:hlinkClick r:id="rId29"/>
                </a:rPr>
                <a:t>ribosome</a:t>
              </a:r>
              <a:endParaRPr lang="en-US" sz="1400" dirty="0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1397411" y="2911642"/>
              <a:ext cx="757638" cy="527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smooth</a:t>
              </a:r>
            </a:p>
            <a:p>
              <a:pPr algn="ctr"/>
              <a:r>
                <a:rPr lang="en-US" sz="1400" dirty="0">
                  <a:hlinkClick r:id="rId30"/>
                </a:rPr>
                <a:t>endoplasmic</a:t>
              </a:r>
            </a:p>
            <a:p>
              <a:pPr algn="ctr"/>
              <a:r>
                <a:rPr lang="en-US" sz="1400" dirty="0">
                  <a:hlinkClick r:id="rId30"/>
                </a:rPr>
                <a:t>reticulum</a:t>
              </a:r>
              <a:endParaRPr lang="en-US" sz="1400" dirty="0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1495701" y="1750214"/>
              <a:ext cx="592557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34"/>
                </a:rPr>
                <a:t>lysosome</a:t>
              </a:r>
              <a:endParaRPr lang="en-US" sz="1400" dirty="0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4658483" y="2840628"/>
              <a:ext cx="508443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35"/>
                </a:rPr>
                <a:t>nucleus</a:t>
              </a:r>
              <a:endParaRPr lang="en-US" sz="1400" dirty="0"/>
            </a:p>
          </p:txBody>
        </p:sp>
      </p:grpSp>
      <p:cxnSp>
        <p:nvCxnSpPr>
          <p:cNvPr id="227" name="Straight Connector 226"/>
          <p:cNvCxnSpPr/>
          <p:nvPr/>
        </p:nvCxnSpPr>
        <p:spPr>
          <a:xfrm>
            <a:off x="4395946" y="1319610"/>
            <a:ext cx="1061851" cy="197301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0419" y="5305668"/>
            <a:ext cx="2908256" cy="12912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6900542" y="5185215"/>
            <a:ext cx="3021315" cy="16229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367023" y="6852898"/>
            <a:ext cx="3893004" cy="138125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11" grpId="0" animBg="1"/>
      <p:bldP spid="240" grpId="0" animBg="1"/>
      <p:bldP spid="2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98" y="884946"/>
            <a:ext cx="5193911" cy="45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5" name="Group 2054"/>
          <p:cNvGrpSpPr/>
          <p:nvPr/>
        </p:nvGrpSpPr>
        <p:grpSpPr>
          <a:xfrm>
            <a:off x="2086752" y="7785522"/>
            <a:ext cx="445292" cy="173404"/>
            <a:chOff x="1642126" y="6546218"/>
            <a:chExt cx="303608" cy="123860"/>
          </a:xfrm>
        </p:grpSpPr>
        <p:sp>
          <p:nvSpPr>
            <p:cNvPr id="59" name="Freeform 58"/>
            <p:cNvSpPr/>
            <p:nvPr/>
          </p:nvSpPr>
          <p:spPr>
            <a:xfrm rot="16200000">
              <a:off x="1724279" y="6522048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Freeform 2053"/>
            <p:cNvSpPr/>
            <p:nvPr/>
          </p:nvSpPr>
          <p:spPr>
            <a:xfrm>
              <a:off x="1676400" y="6577416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6200000">
              <a:off x="1821874" y="6546218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954154"/>
              </p:ext>
            </p:extLst>
          </p:nvPr>
        </p:nvGraphicFramePr>
        <p:xfrm>
          <a:off x="963932" y="5347337"/>
          <a:ext cx="2691554" cy="120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CS ChemDraw Drawing" r:id="rId5" imgW="3146701" imgH="1477886" progId="ChemDraw.Document.6.0">
                  <p:embed/>
                </p:oleObj>
              </mc:Choice>
              <mc:Fallback>
                <p:oleObj name="CS ChemDraw Drawing" r:id="rId5" imgW="3146701" imgH="14778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3932" y="5347337"/>
                        <a:ext cx="2691554" cy="1206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768438"/>
              </p:ext>
            </p:extLst>
          </p:nvPr>
        </p:nvGraphicFramePr>
        <p:xfrm>
          <a:off x="5293868" y="6954203"/>
          <a:ext cx="3890646" cy="126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CS ChemDraw Drawing" r:id="rId7" imgW="4873243" imgH="1654693" progId="ChemDraw.Document.6.0">
                  <p:embed/>
                </p:oleObj>
              </mc:Choice>
              <mc:Fallback>
                <p:oleObj name="CS ChemDraw Drawing" r:id="rId7" imgW="4873243" imgH="16546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3868" y="6954203"/>
                        <a:ext cx="3890646" cy="126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4888"/>
              </p:ext>
            </p:extLst>
          </p:nvPr>
        </p:nvGraphicFramePr>
        <p:xfrm>
          <a:off x="60537" y="6976428"/>
          <a:ext cx="5159587" cy="90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CS ChemDraw Drawing" r:id="rId9" imgW="5513542" imgH="1014680" progId="ChemDraw.Document.6.0">
                  <p:embed/>
                </p:oleObj>
              </mc:Choice>
              <mc:Fallback>
                <p:oleObj name="CS ChemDraw Drawing" r:id="rId9" imgW="5513542" imgH="1014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537" y="6976428"/>
                        <a:ext cx="5159587" cy="904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200326"/>
              </p:ext>
            </p:extLst>
          </p:nvPr>
        </p:nvGraphicFramePr>
        <p:xfrm>
          <a:off x="7031038" y="5299075"/>
          <a:ext cx="263525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CS ChemDraw Drawing" r:id="rId11" imgW="3390727" imgH="1913829" progId="ChemDraw.Document.6.0">
                  <p:embed/>
                </p:oleObj>
              </mc:Choice>
              <mc:Fallback>
                <p:oleObj name="CS ChemDraw Drawing" r:id="rId11" imgW="3390727" imgH="19138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1038" y="5299075"/>
                        <a:ext cx="2635250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94824" y="3272727"/>
            <a:ext cx="1989291" cy="585197"/>
            <a:chOff x="630021" y="2358453"/>
            <a:chExt cx="1356335" cy="417998"/>
          </a:xfrm>
        </p:grpSpPr>
        <p:sp>
          <p:nvSpPr>
            <p:cNvPr id="7" name="Oval 6"/>
            <p:cNvSpPr/>
            <p:nvPr/>
          </p:nvSpPr>
          <p:spPr>
            <a:xfrm rot="16200000">
              <a:off x="1144336" y="2358453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144336" y="2445459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630021" y="2358453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630021" y="2445459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632245" y="2646322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6200000">
              <a:off x="848974" y="2278323"/>
              <a:ext cx="19050" cy="223837"/>
            </a:xfrm>
            <a:custGeom>
              <a:avLst/>
              <a:gdLst>
                <a:gd name="connsiteX0" fmla="*/ 14287 w 19050"/>
                <a:gd name="connsiteY0" fmla="*/ 0 h 223837"/>
                <a:gd name="connsiteX1" fmla="*/ 16669 w 19050"/>
                <a:gd name="connsiteY1" fmla="*/ 21431 h 223837"/>
                <a:gd name="connsiteX2" fmla="*/ 9525 w 19050"/>
                <a:gd name="connsiteY2" fmla="*/ 57150 h 223837"/>
                <a:gd name="connsiteX3" fmla="*/ 2381 w 19050"/>
                <a:gd name="connsiteY3" fmla="*/ 78581 h 223837"/>
                <a:gd name="connsiteX4" fmla="*/ 0 w 19050"/>
                <a:gd name="connsiteY4" fmla="*/ 85725 h 223837"/>
                <a:gd name="connsiteX5" fmla="*/ 2381 w 19050"/>
                <a:gd name="connsiteY5" fmla="*/ 109537 h 223837"/>
                <a:gd name="connsiteX6" fmla="*/ 11906 w 19050"/>
                <a:gd name="connsiteY6" fmla="*/ 130969 h 223837"/>
                <a:gd name="connsiteX7" fmla="*/ 19050 w 19050"/>
                <a:gd name="connsiteY7" fmla="*/ 145256 h 223837"/>
                <a:gd name="connsiteX8" fmla="*/ 16669 w 19050"/>
                <a:gd name="connsiteY8" fmla="*/ 200025 h 223837"/>
                <a:gd name="connsiteX9" fmla="*/ 14287 w 19050"/>
                <a:gd name="connsiteY9" fmla="*/ 209550 h 223837"/>
                <a:gd name="connsiteX10" fmla="*/ 11906 w 19050"/>
                <a:gd name="connsiteY10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223837">
                  <a:moveTo>
                    <a:pt x="14287" y="0"/>
                  </a:moveTo>
                  <a:cubicBezTo>
                    <a:pt x="15081" y="7144"/>
                    <a:pt x="16669" y="14243"/>
                    <a:pt x="16669" y="21431"/>
                  </a:cubicBezTo>
                  <a:cubicBezTo>
                    <a:pt x="16669" y="39041"/>
                    <a:pt x="14509" y="42197"/>
                    <a:pt x="9525" y="57150"/>
                  </a:cubicBezTo>
                  <a:lnTo>
                    <a:pt x="2381" y="78581"/>
                  </a:lnTo>
                  <a:lnTo>
                    <a:pt x="0" y="85725"/>
                  </a:lnTo>
                  <a:cubicBezTo>
                    <a:pt x="794" y="93662"/>
                    <a:pt x="911" y="101697"/>
                    <a:pt x="2381" y="109537"/>
                  </a:cubicBezTo>
                  <a:cubicBezTo>
                    <a:pt x="6067" y="129193"/>
                    <a:pt x="5490" y="118135"/>
                    <a:pt x="11906" y="130969"/>
                  </a:cubicBezTo>
                  <a:cubicBezTo>
                    <a:pt x="21760" y="150678"/>
                    <a:pt x="5405" y="124790"/>
                    <a:pt x="19050" y="145256"/>
                  </a:cubicBezTo>
                  <a:cubicBezTo>
                    <a:pt x="18256" y="163512"/>
                    <a:pt x="18019" y="181801"/>
                    <a:pt x="16669" y="200025"/>
                  </a:cubicBezTo>
                  <a:cubicBezTo>
                    <a:pt x="16427" y="203289"/>
                    <a:pt x="14997" y="206355"/>
                    <a:pt x="14287" y="209550"/>
                  </a:cubicBezTo>
                  <a:cubicBezTo>
                    <a:pt x="11750" y="220964"/>
                    <a:pt x="11906" y="217658"/>
                    <a:pt x="11906" y="223837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6200000">
              <a:off x="823971" y="2346188"/>
              <a:ext cx="19050" cy="164307"/>
            </a:xfrm>
            <a:custGeom>
              <a:avLst/>
              <a:gdLst>
                <a:gd name="connsiteX0" fmla="*/ 14287 w 19050"/>
                <a:gd name="connsiteY0" fmla="*/ 0 h 164307"/>
                <a:gd name="connsiteX1" fmla="*/ 19050 w 19050"/>
                <a:gd name="connsiteY1" fmla="*/ 11907 h 164307"/>
                <a:gd name="connsiteX2" fmla="*/ 14287 w 19050"/>
                <a:gd name="connsiteY2" fmla="*/ 26194 h 164307"/>
                <a:gd name="connsiteX3" fmla="*/ 9525 w 19050"/>
                <a:gd name="connsiteY3" fmla="*/ 40482 h 164307"/>
                <a:gd name="connsiteX4" fmla="*/ 7144 w 19050"/>
                <a:gd name="connsiteY4" fmla="*/ 47625 h 164307"/>
                <a:gd name="connsiteX5" fmla="*/ 2381 w 19050"/>
                <a:gd name="connsiteY5" fmla="*/ 54769 h 164307"/>
                <a:gd name="connsiteX6" fmla="*/ 0 w 19050"/>
                <a:gd name="connsiteY6" fmla="*/ 61913 h 164307"/>
                <a:gd name="connsiteX7" fmla="*/ 2381 w 19050"/>
                <a:gd name="connsiteY7" fmla="*/ 90488 h 164307"/>
                <a:gd name="connsiteX8" fmla="*/ 4762 w 19050"/>
                <a:gd name="connsiteY8" fmla="*/ 97632 h 164307"/>
                <a:gd name="connsiteX9" fmla="*/ 7144 w 19050"/>
                <a:gd name="connsiteY9" fmla="*/ 107157 h 164307"/>
                <a:gd name="connsiteX10" fmla="*/ 11906 w 19050"/>
                <a:gd name="connsiteY10" fmla="*/ 121444 h 164307"/>
                <a:gd name="connsiteX11" fmla="*/ 14287 w 19050"/>
                <a:gd name="connsiteY11" fmla="*/ 128588 h 164307"/>
                <a:gd name="connsiteX12" fmla="*/ 11906 w 19050"/>
                <a:gd name="connsiteY12" fmla="*/ 164307 h 1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" h="164307">
                  <a:moveTo>
                    <a:pt x="14287" y="0"/>
                  </a:moveTo>
                  <a:cubicBezTo>
                    <a:pt x="15875" y="3969"/>
                    <a:pt x="19050" y="7632"/>
                    <a:pt x="19050" y="11907"/>
                  </a:cubicBezTo>
                  <a:cubicBezTo>
                    <a:pt x="19050" y="16927"/>
                    <a:pt x="15875" y="21432"/>
                    <a:pt x="14287" y="26194"/>
                  </a:cubicBezTo>
                  <a:lnTo>
                    <a:pt x="9525" y="40482"/>
                  </a:lnTo>
                  <a:cubicBezTo>
                    <a:pt x="8731" y="42863"/>
                    <a:pt x="8536" y="45537"/>
                    <a:pt x="7144" y="47625"/>
                  </a:cubicBezTo>
                  <a:lnTo>
                    <a:pt x="2381" y="54769"/>
                  </a:lnTo>
                  <a:cubicBezTo>
                    <a:pt x="1587" y="57150"/>
                    <a:pt x="0" y="59403"/>
                    <a:pt x="0" y="61913"/>
                  </a:cubicBezTo>
                  <a:cubicBezTo>
                    <a:pt x="0" y="71471"/>
                    <a:pt x="1118" y="81014"/>
                    <a:pt x="2381" y="90488"/>
                  </a:cubicBezTo>
                  <a:cubicBezTo>
                    <a:pt x="2713" y="92976"/>
                    <a:pt x="4072" y="95218"/>
                    <a:pt x="4762" y="97632"/>
                  </a:cubicBezTo>
                  <a:cubicBezTo>
                    <a:pt x="5661" y="100779"/>
                    <a:pt x="6204" y="104022"/>
                    <a:pt x="7144" y="107157"/>
                  </a:cubicBezTo>
                  <a:cubicBezTo>
                    <a:pt x="8587" y="111965"/>
                    <a:pt x="10319" y="116682"/>
                    <a:pt x="11906" y="121444"/>
                  </a:cubicBezTo>
                  <a:lnTo>
                    <a:pt x="14287" y="128588"/>
                  </a:lnTo>
                  <a:cubicBezTo>
                    <a:pt x="11784" y="161127"/>
                    <a:pt x="11906" y="149195"/>
                    <a:pt x="11906" y="164307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16200000">
              <a:off x="826352" y="2393814"/>
              <a:ext cx="19050" cy="173831"/>
            </a:xfrm>
            <a:custGeom>
              <a:avLst/>
              <a:gdLst>
                <a:gd name="connsiteX0" fmla="*/ 19050 w 19050"/>
                <a:gd name="connsiteY0" fmla="*/ 0 h 173831"/>
                <a:gd name="connsiteX1" fmla="*/ 14288 w 19050"/>
                <a:gd name="connsiteY1" fmla="*/ 40481 h 173831"/>
                <a:gd name="connsiteX2" fmla="*/ 9525 w 19050"/>
                <a:gd name="connsiteY2" fmla="*/ 54769 h 173831"/>
                <a:gd name="connsiteX3" fmla="*/ 7144 w 19050"/>
                <a:gd name="connsiteY3" fmla="*/ 61913 h 173831"/>
                <a:gd name="connsiteX4" fmla="*/ 0 w 19050"/>
                <a:gd name="connsiteY4" fmla="*/ 76200 h 173831"/>
                <a:gd name="connsiteX5" fmla="*/ 2382 w 19050"/>
                <a:gd name="connsiteY5" fmla="*/ 92869 h 173831"/>
                <a:gd name="connsiteX6" fmla="*/ 4763 w 19050"/>
                <a:gd name="connsiteY6" fmla="*/ 100013 h 173831"/>
                <a:gd name="connsiteX7" fmla="*/ 11907 w 19050"/>
                <a:gd name="connsiteY7" fmla="*/ 104775 h 173831"/>
                <a:gd name="connsiteX8" fmla="*/ 16669 w 19050"/>
                <a:gd name="connsiteY8" fmla="*/ 119063 h 173831"/>
                <a:gd name="connsiteX9" fmla="*/ 19050 w 19050"/>
                <a:gd name="connsiteY9" fmla="*/ 126206 h 173831"/>
                <a:gd name="connsiteX10" fmla="*/ 16669 w 19050"/>
                <a:gd name="connsiteY10" fmla="*/ 173831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173831">
                  <a:moveTo>
                    <a:pt x="19050" y="0"/>
                  </a:moveTo>
                  <a:cubicBezTo>
                    <a:pt x="18790" y="2342"/>
                    <a:pt x="15043" y="36958"/>
                    <a:pt x="14288" y="40481"/>
                  </a:cubicBezTo>
                  <a:cubicBezTo>
                    <a:pt x="13236" y="45390"/>
                    <a:pt x="11113" y="50006"/>
                    <a:pt x="9525" y="54769"/>
                  </a:cubicBezTo>
                  <a:cubicBezTo>
                    <a:pt x="8731" y="57150"/>
                    <a:pt x="8536" y="59824"/>
                    <a:pt x="7144" y="61913"/>
                  </a:cubicBezTo>
                  <a:cubicBezTo>
                    <a:pt x="990" y="71145"/>
                    <a:pt x="3287" y="66341"/>
                    <a:pt x="0" y="76200"/>
                  </a:cubicBezTo>
                  <a:cubicBezTo>
                    <a:pt x="794" y="81756"/>
                    <a:pt x="1281" y="87365"/>
                    <a:pt x="2382" y="92869"/>
                  </a:cubicBezTo>
                  <a:cubicBezTo>
                    <a:pt x="2874" y="95330"/>
                    <a:pt x="3195" y="98053"/>
                    <a:pt x="4763" y="100013"/>
                  </a:cubicBezTo>
                  <a:cubicBezTo>
                    <a:pt x="6551" y="102248"/>
                    <a:pt x="9526" y="103188"/>
                    <a:pt x="11907" y="104775"/>
                  </a:cubicBezTo>
                  <a:lnTo>
                    <a:pt x="16669" y="119063"/>
                  </a:lnTo>
                  <a:lnTo>
                    <a:pt x="19050" y="126206"/>
                  </a:lnTo>
                  <a:cubicBezTo>
                    <a:pt x="16471" y="167475"/>
                    <a:pt x="16669" y="151581"/>
                    <a:pt x="16669" y="173831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6200000">
              <a:off x="856118" y="2411673"/>
              <a:ext cx="19050" cy="219075"/>
            </a:xfrm>
            <a:custGeom>
              <a:avLst/>
              <a:gdLst>
                <a:gd name="connsiteX0" fmla="*/ 11906 w 19050"/>
                <a:gd name="connsiteY0" fmla="*/ 0 h 219075"/>
                <a:gd name="connsiteX1" fmla="*/ 11906 w 19050"/>
                <a:gd name="connsiteY1" fmla="*/ 71437 h 219075"/>
                <a:gd name="connsiteX2" fmla="*/ 7144 w 19050"/>
                <a:gd name="connsiteY2" fmla="*/ 85725 h 219075"/>
                <a:gd name="connsiteX3" fmla="*/ 4763 w 19050"/>
                <a:gd name="connsiteY3" fmla="*/ 92869 h 219075"/>
                <a:gd name="connsiteX4" fmla="*/ 0 w 19050"/>
                <a:gd name="connsiteY4" fmla="*/ 100012 h 219075"/>
                <a:gd name="connsiteX5" fmla="*/ 7144 w 19050"/>
                <a:gd name="connsiteY5" fmla="*/ 126206 h 219075"/>
                <a:gd name="connsiteX6" fmla="*/ 11906 w 19050"/>
                <a:gd name="connsiteY6" fmla="*/ 133350 h 219075"/>
                <a:gd name="connsiteX7" fmla="*/ 19050 w 19050"/>
                <a:gd name="connsiteY7" fmla="*/ 157162 h 219075"/>
                <a:gd name="connsiteX8" fmla="*/ 16669 w 19050"/>
                <a:gd name="connsiteY8" fmla="*/ 180975 h 219075"/>
                <a:gd name="connsiteX9" fmla="*/ 14288 w 19050"/>
                <a:gd name="connsiteY9" fmla="*/ 192881 h 219075"/>
                <a:gd name="connsiteX10" fmla="*/ 14288 w 19050"/>
                <a:gd name="connsiteY10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219075">
                  <a:moveTo>
                    <a:pt x="11906" y="0"/>
                  </a:moveTo>
                  <a:cubicBezTo>
                    <a:pt x="13482" y="28366"/>
                    <a:pt x="16369" y="44659"/>
                    <a:pt x="11906" y="71437"/>
                  </a:cubicBezTo>
                  <a:cubicBezTo>
                    <a:pt x="11081" y="76389"/>
                    <a:pt x="8731" y="80962"/>
                    <a:pt x="7144" y="85725"/>
                  </a:cubicBezTo>
                  <a:cubicBezTo>
                    <a:pt x="6350" y="88106"/>
                    <a:pt x="6156" y="90781"/>
                    <a:pt x="4763" y="92869"/>
                  </a:cubicBezTo>
                  <a:lnTo>
                    <a:pt x="0" y="100012"/>
                  </a:lnTo>
                  <a:cubicBezTo>
                    <a:pt x="1278" y="106405"/>
                    <a:pt x="3689" y="121023"/>
                    <a:pt x="7144" y="126206"/>
                  </a:cubicBezTo>
                  <a:cubicBezTo>
                    <a:pt x="8731" y="128587"/>
                    <a:pt x="10744" y="130735"/>
                    <a:pt x="11906" y="133350"/>
                  </a:cubicBezTo>
                  <a:cubicBezTo>
                    <a:pt x="15221" y="140809"/>
                    <a:pt x="17070" y="149242"/>
                    <a:pt x="19050" y="157162"/>
                  </a:cubicBezTo>
                  <a:cubicBezTo>
                    <a:pt x="18256" y="165100"/>
                    <a:pt x="17723" y="173068"/>
                    <a:pt x="16669" y="180975"/>
                  </a:cubicBezTo>
                  <a:cubicBezTo>
                    <a:pt x="16134" y="184987"/>
                    <a:pt x="14540" y="188842"/>
                    <a:pt x="14288" y="192881"/>
                  </a:cubicBezTo>
                  <a:cubicBezTo>
                    <a:pt x="13743" y="201595"/>
                    <a:pt x="14288" y="210344"/>
                    <a:pt x="14288" y="219075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833339" y="2598158"/>
              <a:ext cx="19050" cy="169069"/>
            </a:xfrm>
            <a:custGeom>
              <a:avLst/>
              <a:gdLst>
                <a:gd name="connsiteX0" fmla="*/ 9525 w 19050"/>
                <a:gd name="connsiteY0" fmla="*/ 0 h 169069"/>
                <a:gd name="connsiteX1" fmla="*/ 14288 w 19050"/>
                <a:gd name="connsiteY1" fmla="*/ 11906 h 169069"/>
                <a:gd name="connsiteX2" fmla="*/ 19050 w 19050"/>
                <a:gd name="connsiteY2" fmla="*/ 26194 h 169069"/>
                <a:gd name="connsiteX3" fmla="*/ 14288 w 19050"/>
                <a:gd name="connsiteY3" fmla="*/ 47625 h 169069"/>
                <a:gd name="connsiteX4" fmla="*/ 9525 w 19050"/>
                <a:gd name="connsiteY4" fmla="*/ 61912 h 169069"/>
                <a:gd name="connsiteX5" fmla="*/ 4763 w 19050"/>
                <a:gd name="connsiteY5" fmla="*/ 69056 h 169069"/>
                <a:gd name="connsiteX6" fmla="*/ 0 w 19050"/>
                <a:gd name="connsiteY6" fmla="*/ 83344 h 169069"/>
                <a:gd name="connsiteX7" fmla="*/ 4763 w 19050"/>
                <a:gd name="connsiteY7" fmla="*/ 102394 h 169069"/>
                <a:gd name="connsiteX8" fmla="*/ 14288 w 19050"/>
                <a:gd name="connsiteY8" fmla="*/ 116681 h 169069"/>
                <a:gd name="connsiteX9" fmla="*/ 11906 w 19050"/>
                <a:gd name="connsiteY9" fmla="*/ 140494 h 169069"/>
                <a:gd name="connsiteX10" fmla="*/ 7144 w 19050"/>
                <a:gd name="connsiteY10" fmla="*/ 154781 h 169069"/>
                <a:gd name="connsiteX11" fmla="*/ 4763 w 19050"/>
                <a:gd name="connsiteY11" fmla="*/ 161925 h 169069"/>
                <a:gd name="connsiteX12" fmla="*/ 4763 w 19050"/>
                <a:gd name="connsiteY12" fmla="*/ 169069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" h="169069">
                  <a:moveTo>
                    <a:pt x="9525" y="0"/>
                  </a:moveTo>
                  <a:cubicBezTo>
                    <a:pt x="11113" y="3969"/>
                    <a:pt x="12827" y="7889"/>
                    <a:pt x="14288" y="11906"/>
                  </a:cubicBezTo>
                  <a:cubicBezTo>
                    <a:pt x="16004" y="16624"/>
                    <a:pt x="19050" y="26194"/>
                    <a:pt x="19050" y="26194"/>
                  </a:cubicBezTo>
                  <a:cubicBezTo>
                    <a:pt x="17691" y="32987"/>
                    <a:pt x="16305" y="40903"/>
                    <a:pt x="14288" y="47625"/>
                  </a:cubicBezTo>
                  <a:cubicBezTo>
                    <a:pt x="12845" y="52433"/>
                    <a:pt x="12309" y="57735"/>
                    <a:pt x="9525" y="61912"/>
                  </a:cubicBezTo>
                  <a:cubicBezTo>
                    <a:pt x="7938" y="64293"/>
                    <a:pt x="5925" y="66441"/>
                    <a:pt x="4763" y="69056"/>
                  </a:cubicBezTo>
                  <a:cubicBezTo>
                    <a:pt x="2724" y="73644"/>
                    <a:pt x="0" y="83344"/>
                    <a:pt x="0" y="83344"/>
                  </a:cubicBezTo>
                  <a:cubicBezTo>
                    <a:pt x="661" y="86648"/>
                    <a:pt x="2473" y="98272"/>
                    <a:pt x="4763" y="102394"/>
                  </a:cubicBezTo>
                  <a:cubicBezTo>
                    <a:pt x="7543" y="107397"/>
                    <a:pt x="14288" y="116681"/>
                    <a:pt x="14288" y="116681"/>
                  </a:cubicBezTo>
                  <a:cubicBezTo>
                    <a:pt x="13494" y="124619"/>
                    <a:pt x="13376" y="132653"/>
                    <a:pt x="11906" y="140494"/>
                  </a:cubicBezTo>
                  <a:cubicBezTo>
                    <a:pt x="10981" y="145428"/>
                    <a:pt x="8731" y="150019"/>
                    <a:pt x="7144" y="154781"/>
                  </a:cubicBezTo>
                  <a:cubicBezTo>
                    <a:pt x="6350" y="157162"/>
                    <a:pt x="4763" y="159415"/>
                    <a:pt x="4763" y="161925"/>
                  </a:cubicBezTo>
                  <a:lnTo>
                    <a:pt x="4763" y="169069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6200000">
              <a:off x="1072768" y="2302091"/>
              <a:ext cx="14375" cy="166688"/>
            </a:xfrm>
            <a:custGeom>
              <a:avLst/>
              <a:gdLst>
                <a:gd name="connsiteX0" fmla="*/ 7143 w 14375"/>
                <a:gd name="connsiteY0" fmla="*/ 166688 h 166688"/>
                <a:gd name="connsiteX1" fmla="*/ 9525 w 14375"/>
                <a:gd name="connsiteY1" fmla="*/ 154781 h 166688"/>
                <a:gd name="connsiteX2" fmla="*/ 14287 w 14375"/>
                <a:gd name="connsiteY2" fmla="*/ 140494 h 166688"/>
                <a:gd name="connsiteX3" fmla="*/ 7143 w 14375"/>
                <a:gd name="connsiteY3" fmla="*/ 109538 h 166688"/>
                <a:gd name="connsiteX4" fmla="*/ 0 w 14375"/>
                <a:gd name="connsiteY4" fmla="*/ 95250 h 166688"/>
                <a:gd name="connsiteX5" fmla="*/ 2381 w 14375"/>
                <a:gd name="connsiteY5" fmla="*/ 66675 h 166688"/>
                <a:gd name="connsiteX6" fmla="*/ 4762 w 14375"/>
                <a:gd name="connsiteY6" fmla="*/ 59531 h 166688"/>
                <a:gd name="connsiteX7" fmla="*/ 11906 w 14375"/>
                <a:gd name="connsiteY7" fmla="*/ 57150 h 166688"/>
                <a:gd name="connsiteX8" fmla="*/ 14287 w 14375"/>
                <a:gd name="connsiteY8" fmla="*/ 50006 h 166688"/>
                <a:gd name="connsiteX9" fmla="*/ 9525 w 14375"/>
                <a:gd name="connsiteY9" fmla="*/ 4763 h 166688"/>
                <a:gd name="connsiteX10" fmla="*/ 7143 w 14375"/>
                <a:gd name="connsiteY10" fmla="*/ 0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75" h="166688">
                  <a:moveTo>
                    <a:pt x="7143" y="166688"/>
                  </a:moveTo>
                  <a:cubicBezTo>
                    <a:pt x="7937" y="162719"/>
                    <a:pt x="8460" y="158686"/>
                    <a:pt x="9525" y="154781"/>
                  </a:cubicBezTo>
                  <a:cubicBezTo>
                    <a:pt x="10846" y="149938"/>
                    <a:pt x="14287" y="140494"/>
                    <a:pt x="14287" y="140494"/>
                  </a:cubicBezTo>
                  <a:cubicBezTo>
                    <a:pt x="13189" y="132805"/>
                    <a:pt x="11899" y="116673"/>
                    <a:pt x="7143" y="109538"/>
                  </a:cubicBezTo>
                  <a:cubicBezTo>
                    <a:pt x="989" y="100305"/>
                    <a:pt x="3286" y="105109"/>
                    <a:pt x="0" y="95250"/>
                  </a:cubicBezTo>
                  <a:cubicBezTo>
                    <a:pt x="794" y="85725"/>
                    <a:pt x="1118" y="76149"/>
                    <a:pt x="2381" y="66675"/>
                  </a:cubicBezTo>
                  <a:cubicBezTo>
                    <a:pt x="2713" y="64187"/>
                    <a:pt x="2987" y="61306"/>
                    <a:pt x="4762" y="59531"/>
                  </a:cubicBezTo>
                  <a:cubicBezTo>
                    <a:pt x="6537" y="57756"/>
                    <a:pt x="9525" y="57944"/>
                    <a:pt x="11906" y="57150"/>
                  </a:cubicBezTo>
                  <a:cubicBezTo>
                    <a:pt x="12700" y="54769"/>
                    <a:pt x="14287" y="52516"/>
                    <a:pt x="14287" y="50006"/>
                  </a:cubicBezTo>
                  <a:cubicBezTo>
                    <a:pt x="14287" y="31991"/>
                    <a:pt x="15429" y="19522"/>
                    <a:pt x="9525" y="4763"/>
                  </a:cubicBezTo>
                  <a:cubicBezTo>
                    <a:pt x="8866" y="3115"/>
                    <a:pt x="7937" y="1588"/>
                    <a:pt x="7143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6200000">
              <a:off x="1040665" y="2334283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6200000">
              <a:off x="1049842" y="2374415"/>
              <a:ext cx="14984" cy="192882"/>
            </a:xfrm>
            <a:custGeom>
              <a:avLst/>
              <a:gdLst>
                <a:gd name="connsiteX0" fmla="*/ 2381 w 14984"/>
                <a:gd name="connsiteY0" fmla="*/ 192882 h 192882"/>
                <a:gd name="connsiteX1" fmla="*/ 7143 w 14984"/>
                <a:gd name="connsiteY1" fmla="*/ 171450 h 192882"/>
                <a:gd name="connsiteX2" fmla="*/ 9525 w 14984"/>
                <a:gd name="connsiteY2" fmla="*/ 164307 h 192882"/>
                <a:gd name="connsiteX3" fmla="*/ 14287 w 14984"/>
                <a:gd name="connsiteY3" fmla="*/ 142875 h 192882"/>
                <a:gd name="connsiteX4" fmla="*/ 7143 w 14984"/>
                <a:gd name="connsiteY4" fmla="*/ 111919 h 192882"/>
                <a:gd name="connsiteX5" fmla="*/ 0 w 14984"/>
                <a:gd name="connsiteY5" fmla="*/ 97632 h 192882"/>
                <a:gd name="connsiteX6" fmla="*/ 4762 w 14984"/>
                <a:gd name="connsiteY6" fmla="*/ 69057 h 192882"/>
                <a:gd name="connsiteX7" fmla="*/ 9525 w 14984"/>
                <a:gd name="connsiteY7" fmla="*/ 61913 h 192882"/>
                <a:gd name="connsiteX8" fmla="*/ 11906 w 14984"/>
                <a:gd name="connsiteY8" fmla="*/ 16669 h 192882"/>
                <a:gd name="connsiteX9" fmla="*/ 9525 w 14984"/>
                <a:gd name="connsiteY9" fmla="*/ 7144 h 192882"/>
                <a:gd name="connsiteX10" fmla="*/ 7143 w 14984"/>
                <a:gd name="connsiteY10" fmla="*/ 0 h 19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84" h="192882">
                  <a:moveTo>
                    <a:pt x="2381" y="192882"/>
                  </a:moveTo>
                  <a:cubicBezTo>
                    <a:pt x="4016" y="184705"/>
                    <a:pt x="4902" y="179291"/>
                    <a:pt x="7143" y="171450"/>
                  </a:cubicBezTo>
                  <a:cubicBezTo>
                    <a:pt x="7833" y="169037"/>
                    <a:pt x="8835" y="166720"/>
                    <a:pt x="9525" y="164307"/>
                  </a:cubicBezTo>
                  <a:cubicBezTo>
                    <a:pt x="11766" y="156466"/>
                    <a:pt x="12652" y="151052"/>
                    <a:pt x="14287" y="142875"/>
                  </a:cubicBezTo>
                  <a:cubicBezTo>
                    <a:pt x="13189" y="135187"/>
                    <a:pt x="11898" y="119053"/>
                    <a:pt x="7143" y="111919"/>
                  </a:cubicBezTo>
                  <a:cubicBezTo>
                    <a:pt x="989" y="102687"/>
                    <a:pt x="3286" y="107490"/>
                    <a:pt x="0" y="97632"/>
                  </a:cubicBezTo>
                  <a:cubicBezTo>
                    <a:pt x="754" y="90844"/>
                    <a:pt x="773" y="77035"/>
                    <a:pt x="4762" y="69057"/>
                  </a:cubicBezTo>
                  <a:cubicBezTo>
                    <a:pt x="6042" y="66497"/>
                    <a:pt x="7937" y="64294"/>
                    <a:pt x="9525" y="61913"/>
                  </a:cubicBezTo>
                  <a:cubicBezTo>
                    <a:pt x="17034" y="39382"/>
                    <a:pt x="15754" y="49383"/>
                    <a:pt x="11906" y="16669"/>
                  </a:cubicBezTo>
                  <a:cubicBezTo>
                    <a:pt x="11524" y="13419"/>
                    <a:pt x="10424" y="10291"/>
                    <a:pt x="9525" y="7144"/>
                  </a:cubicBezTo>
                  <a:cubicBezTo>
                    <a:pt x="8835" y="4730"/>
                    <a:pt x="7143" y="0"/>
                    <a:pt x="7143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6200000">
              <a:off x="1064478" y="2446201"/>
              <a:ext cx="19050" cy="140494"/>
            </a:xfrm>
            <a:custGeom>
              <a:avLst/>
              <a:gdLst>
                <a:gd name="connsiteX0" fmla="*/ 19050 w 19050"/>
                <a:gd name="connsiteY0" fmla="*/ 140494 h 140494"/>
                <a:gd name="connsiteX1" fmla="*/ 16668 w 19050"/>
                <a:gd name="connsiteY1" fmla="*/ 128587 h 140494"/>
                <a:gd name="connsiteX2" fmla="*/ 11906 w 19050"/>
                <a:gd name="connsiteY2" fmla="*/ 121444 h 140494"/>
                <a:gd name="connsiteX3" fmla="*/ 7143 w 19050"/>
                <a:gd name="connsiteY3" fmla="*/ 107156 h 140494"/>
                <a:gd name="connsiteX4" fmla="*/ 4762 w 19050"/>
                <a:gd name="connsiteY4" fmla="*/ 97631 h 140494"/>
                <a:gd name="connsiteX5" fmla="*/ 0 w 19050"/>
                <a:gd name="connsiteY5" fmla="*/ 83344 h 140494"/>
                <a:gd name="connsiteX6" fmla="*/ 4762 w 19050"/>
                <a:gd name="connsiteY6" fmla="*/ 57150 h 140494"/>
                <a:gd name="connsiteX7" fmla="*/ 16668 w 19050"/>
                <a:gd name="connsiteY7" fmla="*/ 35719 h 140494"/>
                <a:gd name="connsiteX8" fmla="*/ 11906 w 19050"/>
                <a:gd name="connsiteY8" fmla="*/ 2381 h 140494"/>
                <a:gd name="connsiteX9" fmla="*/ 9525 w 19050"/>
                <a:gd name="connsiteY9" fmla="*/ 0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40494">
                  <a:moveTo>
                    <a:pt x="19050" y="140494"/>
                  </a:moveTo>
                  <a:cubicBezTo>
                    <a:pt x="18256" y="136525"/>
                    <a:pt x="18089" y="132377"/>
                    <a:pt x="16668" y="128587"/>
                  </a:cubicBezTo>
                  <a:cubicBezTo>
                    <a:pt x="15663" y="125908"/>
                    <a:pt x="13068" y="124059"/>
                    <a:pt x="11906" y="121444"/>
                  </a:cubicBezTo>
                  <a:cubicBezTo>
                    <a:pt x="9867" y="116856"/>
                    <a:pt x="8360" y="112026"/>
                    <a:pt x="7143" y="107156"/>
                  </a:cubicBezTo>
                  <a:cubicBezTo>
                    <a:pt x="6349" y="103981"/>
                    <a:pt x="5702" y="100766"/>
                    <a:pt x="4762" y="97631"/>
                  </a:cubicBezTo>
                  <a:cubicBezTo>
                    <a:pt x="3320" y="92823"/>
                    <a:pt x="0" y="83344"/>
                    <a:pt x="0" y="83344"/>
                  </a:cubicBezTo>
                  <a:cubicBezTo>
                    <a:pt x="519" y="79194"/>
                    <a:pt x="1210" y="63544"/>
                    <a:pt x="4762" y="57150"/>
                  </a:cubicBezTo>
                  <a:cubicBezTo>
                    <a:pt x="18409" y="32584"/>
                    <a:pt x="11280" y="51883"/>
                    <a:pt x="16668" y="35719"/>
                  </a:cubicBezTo>
                  <a:cubicBezTo>
                    <a:pt x="16060" y="29028"/>
                    <a:pt x="16487" y="11543"/>
                    <a:pt x="11906" y="2381"/>
                  </a:cubicBezTo>
                  <a:cubicBezTo>
                    <a:pt x="11404" y="1377"/>
                    <a:pt x="10319" y="794"/>
                    <a:pt x="9525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16200000">
              <a:off x="1057333" y="2587758"/>
              <a:ext cx="14288" cy="202407"/>
            </a:xfrm>
            <a:custGeom>
              <a:avLst/>
              <a:gdLst>
                <a:gd name="connsiteX0" fmla="*/ 4763 w 14288"/>
                <a:gd name="connsiteY0" fmla="*/ 202407 h 202407"/>
                <a:gd name="connsiteX1" fmla="*/ 11907 w 14288"/>
                <a:gd name="connsiteY1" fmla="*/ 183357 h 202407"/>
                <a:gd name="connsiteX2" fmla="*/ 14288 w 14288"/>
                <a:gd name="connsiteY2" fmla="*/ 164307 h 202407"/>
                <a:gd name="connsiteX3" fmla="*/ 11907 w 14288"/>
                <a:gd name="connsiteY3" fmla="*/ 142875 h 202407"/>
                <a:gd name="connsiteX4" fmla="*/ 2382 w 14288"/>
                <a:gd name="connsiteY4" fmla="*/ 121444 h 202407"/>
                <a:gd name="connsiteX5" fmla="*/ 0 w 14288"/>
                <a:gd name="connsiteY5" fmla="*/ 114300 h 202407"/>
                <a:gd name="connsiteX6" fmla="*/ 4763 w 14288"/>
                <a:gd name="connsiteY6" fmla="*/ 90488 h 202407"/>
                <a:gd name="connsiteX7" fmla="*/ 7144 w 14288"/>
                <a:gd name="connsiteY7" fmla="*/ 78582 h 202407"/>
                <a:gd name="connsiteX8" fmla="*/ 11907 w 14288"/>
                <a:gd name="connsiteY8" fmla="*/ 57150 h 202407"/>
                <a:gd name="connsiteX9" fmla="*/ 7144 w 14288"/>
                <a:gd name="connsiteY9" fmla="*/ 0 h 20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8" h="202407">
                  <a:moveTo>
                    <a:pt x="4763" y="202407"/>
                  </a:moveTo>
                  <a:cubicBezTo>
                    <a:pt x="5154" y="201429"/>
                    <a:pt x="11286" y="186769"/>
                    <a:pt x="11907" y="183357"/>
                  </a:cubicBezTo>
                  <a:cubicBezTo>
                    <a:pt x="13052" y="177061"/>
                    <a:pt x="13494" y="170657"/>
                    <a:pt x="14288" y="164307"/>
                  </a:cubicBezTo>
                  <a:cubicBezTo>
                    <a:pt x="13494" y="157163"/>
                    <a:pt x="13317" y="149923"/>
                    <a:pt x="11907" y="142875"/>
                  </a:cubicBezTo>
                  <a:cubicBezTo>
                    <a:pt x="7813" y="122406"/>
                    <a:pt x="9031" y="134742"/>
                    <a:pt x="2382" y="121444"/>
                  </a:cubicBezTo>
                  <a:cubicBezTo>
                    <a:pt x="1259" y="119199"/>
                    <a:pt x="794" y="116681"/>
                    <a:pt x="0" y="114300"/>
                  </a:cubicBezTo>
                  <a:cubicBezTo>
                    <a:pt x="4670" y="86291"/>
                    <a:pt x="25" y="111810"/>
                    <a:pt x="4763" y="90488"/>
                  </a:cubicBezTo>
                  <a:cubicBezTo>
                    <a:pt x="5641" y="86537"/>
                    <a:pt x="6162" y="82508"/>
                    <a:pt x="7144" y="78582"/>
                  </a:cubicBezTo>
                  <a:cubicBezTo>
                    <a:pt x="13008" y="55125"/>
                    <a:pt x="5350" y="96482"/>
                    <a:pt x="11907" y="57150"/>
                  </a:cubicBezTo>
                  <a:cubicBezTo>
                    <a:pt x="9444" y="2990"/>
                    <a:pt x="17341" y="20399"/>
                    <a:pt x="7144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6200000">
              <a:off x="1052571" y="2623477"/>
              <a:ext cx="7144" cy="180975"/>
            </a:xfrm>
            <a:custGeom>
              <a:avLst/>
              <a:gdLst>
                <a:gd name="connsiteX0" fmla="*/ 0 w 7144"/>
                <a:gd name="connsiteY0" fmla="*/ 180975 h 180975"/>
                <a:gd name="connsiteX1" fmla="*/ 2381 w 7144"/>
                <a:gd name="connsiteY1" fmla="*/ 109537 h 180975"/>
                <a:gd name="connsiteX2" fmla="*/ 7144 w 7144"/>
                <a:gd name="connsiteY2" fmla="*/ 95250 h 180975"/>
                <a:gd name="connsiteX3" fmla="*/ 4763 w 7144"/>
                <a:gd name="connsiteY3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4" h="180975">
                  <a:moveTo>
                    <a:pt x="0" y="180975"/>
                  </a:moveTo>
                  <a:cubicBezTo>
                    <a:pt x="794" y="157162"/>
                    <a:pt x="402" y="133281"/>
                    <a:pt x="2381" y="109537"/>
                  </a:cubicBezTo>
                  <a:cubicBezTo>
                    <a:pt x="2798" y="104534"/>
                    <a:pt x="7144" y="95250"/>
                    <a:pt x="7144" y="95250"/>
                  </a:cubicBezTo>
                  <a:cubicBezTo>
                    <a:pt x="3691" y="36543"/>
                    <a:pt x="4763" y="68285"/>
                    <a:pt x="4763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Freeform 2047"/>
            <p:cNvSpPr/>
            <p:nvPr/>
          </p:nvSpPr>
          <p:spPr>
            <a:xfrm rot="16200000">
              <a:off x="838101" y="2624352"/>
              <a:ext cx="14288" cy="192881"/>
            </a:xfrm>
            <a:custGeom>
              <a:avLst/>
              <a:gdLst>
                <a:gd name="connsiteX0" fmla="*/ 7144 w 14288"/>
                <a:gd name="connsiteY0" fmla="*/ 0 h 192881"/>
                <a:gd name="connsiteX1" fmla="*/ 11907 w 14288"/>
                <a:gd name="connsiteY1" fmla="*/ 11906 h 192881"/>
                <a:gd name="connsiteX2" fmla="*/ 14288 w 14288"/>
                <a:gd name="connsiteY2" fmla="*/ 19050 h 192881"/>
                <a:gd name="connsiteX3" fmla="*/ 7144 w 14288"/>
                <a:gd name="connsiteY3" fmla="*/ 57150 h 192881"/>
                <a:gd name="connsiteX4" fmla="*/ 0 w 14288"/>
                <a:gd name="connsiteY4" fmla="*/ 71437 h 192881"/>
                <a:gd name="connsiteX5" fmla="*/ 4763 w 14288"/>
                <a:gd name="connsiteY5" fmla="*/ 100012 h 192881"/>
                <a:gd name="connsiteX6" fmla="*/ 11907 w 14288"/>
                <a:gd name="connsiteY6" fmla="*/ 114300 h 192881"/>
                <a:gd name="connsiteX7" fmla="*/ 11907 w 14288"/>
                <a:gd name="connsiteY7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8" h="192881">
                  <a:moveTo>
                    <a:pt x="7144" y="0"/>
                  </a:moveTo>
                  <a:cubicBezTo>
                    <a:pt x="8732" y="3969"/>
                    <a:pt x="10406" y="7904"/>
                    <a:pt x="11907" y="11906"/>
                  </a:cubicBezTo>
                  <a:cubicBezTo>
                    <a:pt x="12788" y="14256"/>
                    <a:pt x="14288" y="16540"/>
                    <a:pt x="14288" y="19050"/>
                  </a:cubicBezTo>
                  <a:cubicBezTo>
                    <a:pt x="14288" y="26176"/>
                    <a:pt x="12617" y="48940"/>
                    <a:pt x="7144" y="57150"/>
                  </a:cubicBezTo>
                  <a:cubicBezTo>
                    <a:pt x="990" y="66382"/>
                    <a:pt x="3287" y="61579"/>
                    <a:pt x="0" y="71437"/>
                  </a:cubicBezTo>
                  <a:cubicBezTo>
                    <a:pt x="353" y="73907"/>
                    <a:pt x="3157" y="95729"/>
                    <a:pt x="4763" y="100012"/>
                  </a:cubicBezTo>
                  <a:cubicBezTo>
                    <a:pt x="7422" y="107104"/>
                    <a:pt x="11685" y="106318"/>
                    <a:pt x="11907" y="114300"/>
                  </a:cubicBezTo>
                  <a:cubicBezTo>
                    <a:pt x="12635" y="140484"/>
                    <a:pt x="11907" y="166687"/>
                    <a:pt x="11907" y="192881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2" name="Group 2051"/>
            <p:cNvGrpSpPr/>
            <p:nvPr/>
          </p:nvGrpSpPr>
          <p:grpSpPr>
            <a:xfrm>
              <a:off x="960893" y="2546292"/>
              <a:ext cx="309684" cy="123860"/>
              <a:chOff x="714867" y="4695790"/>
              <a:chExt cx="309684" cy="123860"/>
            </a:xfrm>
          </p:grpSpPr>
          <p:sp>
            <p:nvSpPr>
              <p:cNvPr id="40" name="Oval 39"/>
              <p:cNvSpPr/>
              <p:nvPr/>
            </p:nvSpPr>
            <p:spPr>
              <a:xfrm rot="16200000">
                <a:off x="900691" y="4695790"/>
                <a:ext cx="123860" cy="12386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6200000">
                <a:off x="829123" y="4639428"/>
                <a:ext cx="14375" cy="166688"/>
              </a:xfrm>
              <a:custGeom>
                <a:avLst/>
                <a:gdLst>
                  <a:gd name="connsiteX0" fmla="*/ 7143 w 14375"/>
                  <a:gd name="connsiteY0" fmla="*/ 166688 h 166688"/>
                  <a:gd name="connsiteX1" fmla="*/ 9525 w 14375"/>
                  <a:gd name="connsiteY1" fmla="*/ 154781 h 166688"/>
                  <a:gd name="connsiteX2" fmla="*/ 14287 w 14375"/>
                  <a:gd name="connsiteY2" fmla="*/ 140494 h 166688"/>
                  <a:gd name="connsiteX3" fmla="*/ 7143 w 14375"/>
                  <a:gd name="connsiteY3" fmla="*/ 109538 h 166688"/>
                  <a:gd name="connsiteX4" fmla="*/ 0 w 14375"/>
                  <a:gd name="connsiteY4" fmla="*/ 95250 h 166688"/>
                  <a:gd name="connsiteX5" fmla="*/ 2381 w 14375"/>
                  <a:gd name="connsiteY5" fmla="*/ 66675 h 166688"/>
                  <a:gd name="connsiteX6" fmla="*/ 4762 w 14375"/>
                  <a:gd name="connsiteY6" fmla="*/ 59531 h 166688"/>
                  <a:gd name="connsiteX7" fmla="*/ 11906 w 14375"/>
                  <a:gd name="connsiteY7" fmla="*/ 57150 h 166688"/>
                  <a:gd name="connsiteX8" fmla="*/ 14287 w 14375"/>
                  <a:gd name="connsiteY8" fmla="*/ 50006 h 166688"/>
                  <a:gd name="connsiteX9" fmla="*/ 9525 w 14375"/>
                  <a:gd name="connsiteY9" fmla="*/ 4763 h 166688"/>
                  <a:gd name="connsiteX10" fmla="*/ 7143 w 14375"/>
                  <a:gd name="connsiteY10" fmla="*/ 0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375" h="166688">
                    <a:moveTo>
                      <a:pt x="7143" y="166688"/>
                    </a:moveTo>
                    <a:cubicBezTo>
                      <a:pt x="7937" y="162719"/>
                      <a:pt x="8460" y="158686"/>
                      <a:pt x="9525" y="154781"/>
                    </a:cubicBezTo>
                    <a:cubicBezTo>
                      <a:pt x="10846" y="149938"/>
                      <a:pt x="14287" y="140494"/>
                      <a:pt x="14287" y="140494"/>
                    </a:cubicBezTo>
                    <a:cubicBezTo>
                      <a:pt x="13189" y="132805"/>
                      <a:pt x="11899" y="116673"/>
                      <a:pt x="7143" y="109538"/>
                    </a:cubicBezTo>
                    <a:cubicBezTo>
                      <a:pt x="989" y="100305"/>
                      <a:pt x="3286" y="105109"/>
                      <a:pt x="0" y="95250"/>
                    </a:cubicBezTo>
                    <a:cubicBezTo>
                      <a:pt x="794" y="85725"/>
                      <a:pt x="1118" y="76149"/>
                      <a:pt x="2381" y="66675"/>
                    </a:cubicBezTo>
                    <a:cubicBezTo>
                      <a:pt x="2713" y="64187"/>
                      <a:pt x="2987" y="61306"/>
                      <a:pt x="4762" y="59531"/>
                    </a:cubicBezTo>
                    <a:cubicBezTo>
                      <a:pt x="6537" y="57756"/>
                      <a:pt x="9525" y="57944"/>
                      <a:pt x="11906" y="57150"/>
                    </a:cubicBezTo>
                    <a:cubicBezTo>
                      <a:pt x="12700" y="54769"/>
                      <a:pt x="14287" y="52516"/>
                      <a:pt x="14287" y="50006"/>
                    </a:cubicBezTo>
                    <a:cubicBezTo>
                      <a:pt x="14287" y="31991"/>
                      <a:pt x="15429" y="19522"/>
                      <a:pt x="9525" y="4763"/>
                    </a:cubicBezTo>
                    <a:cubicBezTo>
                      <a:pt x="8866" y="3115"/>
                      <a:pt x="7937" y="1588"/>
                      <a:pt x="7143" y="0"/>
                    </a:cubicBezTo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6200000">
                <a:off x="797020" y="4671620"/>
                <a:ext cx="19050" cy="183356"/>
              </a:xfrm>
              <a:custGeom>
                <a:avLst/>
                <a:gdLst>
                  <a:gd name="connsiteX0" fmla="*/ 7144 w 19050"/>
                  <a:gd name="connsiteY0" fmla="*/ 183356 h 183356"/>
                  <a:gd name="connsiteX1" fmla="*/ 11906 w 19050"/>
                  <a:gd name="connsiteY1" fmla="*/ 171450 h 183356"/>
                  <a:gd name="connsiteX2" fmla="*/ 19050 w 19050"/>
                  <a:gd name="connsiteY2" fmla="*/ 157163 h 183356"/>
                  <a:gd name="connsiteX3" fmla="*/ 14288 w 19050"/>
                  <a:gd name="connsiteY3" fmla="*/ 138113 h 183356"/>
                  <a:gd name="connsiteX4" fmla="*/ 4763 w 19050"/>
                  <a:gd name="connsiteY4" fmla="*/ 123825 h 183356"/>
                  <a:gd name="connsiteX5" fmla="*/ 0 w 19050"/>
                  <a:gd name="connsiteY5" fmla="*/ 109538 h 183356"/>
                  <a:gd name="connsiteX6" fmla="*/ 2381 w 19050"/>
                  <a:gd name="connsiteY6" fmla="*/ 88106 h 183356"/>
                  <a:gd name="connsiteX7" fmla="*/ 9525 w 19050"/>
                  <a:gd name="connsiteY7" fmla="*/ 64294 h 183356"/>
                  <a:gd name="connsiteX8" fmla="*/ 11906 w 19050"/>
                  <a:gd name="connsiteY8" fmla="*/ 54769 h 183356"/>
                  <a:gd name="connsiteX9" fmla="*/ 4763 w 19050"/>
                  <a:gd name="connsiteY9" fmla="*/ 14288 h 183356"/>
                  <a:gd name="connsiteX10" fmla="*/ 2381 w 19050"/>
                  <a:gd name="connsiteY10" fmla="*/ 7144 h 183356"/>
                  <a:gd name="connsiteX11" fmla="*/ 0 w 19050"/>
                  <a:gd name="connsiteY11" fmla="*/ 0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83356">
                    <a:moveTo>
                      <a:pt x="7144" y="183356"/>
                    </a:moveTo>
                    <a:cubicBezTo>
                      <a:pt x="8731" y="179387"/>
                      <a:pt x="9994" y="175273"/>
                      <a:pt x="11906" y="171450"/>
                    </a:cubicBezTo>
                    <a:cubicBezTo>
                      <a:pt x="21140" y="152983"/>
                      <a:pt x="13065" y="175119"/>
                      <a:pt x="19050" y="157163"/>
                    </a:cubicBezTo>
                    <a:cubicBezTo>
                      <a:pt x="18390" y="153864"/>
                      <a:pt x="16576" y="142232"/>
                      <a:pt x="14288" y="138113"/>
                    </a:cubicBezTo>
                    <a:cubicBezTo>
                      <a:pt x="11508" y="133109"/>
                      <a:pt x="6573" y="129255"/>
                      <a:pt x="4763" y="123825"/>
                    </a:cubicBezTo>
                    <a:lnTo>
                      <a:pt x="0" y="109538"/>
                    </a:lnTo>
                    <a:cubicBezTo>
                      <a:pt x="794" y="102394"/>
                      <a:pt x="1288" y="95210"/>
                      <a:pt x="2381" y="88106"/>
                    </a:cubicBezTo>
                    <a:cubicBezTo>
                      <a:pt x="3891" y="78290"/>
                      <a:pt x="6933" y="74662"/>
                      <a:pt x="9525" y="64294"/>
                    </a:cubicBezTo>
                    <a:lnTo>
                      <a:pt x="11906" y="54769"/>
                    </a:lnTo>
                    <a:cubicBezTo>
                      <a:pt x="9071" y="23582"/>
                      <a:pt x="12297" y="36889"/>
                      <a:pt x="4763" y="14288"/>
                    </a:cubicBezTo>
                    <a:lnTo>
                      <a:pt x="2381" y="71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 rot="16200000">
              <a:off x="1146717" y="2652591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803868"/>
                </p:ext>
              </p:extLst>
            </p:nvPr>
          </p:nvGraphicFramePr>
          <p:xfrm>
            <a:off x="658618" y="2553409"/>
            <a:ext cx="346075" cy="103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0" name="CS ChemDraw Drawing" r:id="rId13" imgW="3495490" imgH="1029937" progId="ChemDraw.Document.6.0">
                    <p:embed/>
                  </p:oleObj>
                </mc:Choice>
                <mc:Fallback>
                  <p:oleObj name="CS ChemDraw Drawing" r:id="rId13" imgW="3495490" imgH="102993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58618" y="2553409"/>
                          <a:ext cx="346075" cy="103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" name="Rectangle 2048"/>
            <p:cNvSpPr/>
            <p:nvPr/>
          </p:nvSpPr>
          <p:spPr>
            <a:xfrm>
              <a:off x="1885772" y="2506052"/>
              <a:ext cx="100584" cy="10217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1" name="Straight Arrow Connector 2060"/>
            <p:cNvCxnSpPr/>
            <p:nvPr/>
          </p:nvCxnSpPr>
          <p:spPr>
            <a:xfrm flipH="1" flipV="1">
              <a:off x="1276156" y="2360192"/>
              <a:ext cx="596866" cy="13180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1276156" y="2610773"/>
              <a:ext cx="596866" cy="13180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001511" y="5509767"/>
            <a:ext cx="1021786" cy="981432"/>
            <a:chOff x="1625119" y="3836851"/>
            <a:chExt cx="637586" cy="641568"/>
          </a:xfrm>
        </p:grpSpPr>
        <p:grpSp>
          <p:nvGrpSpPr>
            <p:cNvPr id="138" name="Group 17"/>
            <p:cNvGrpSpPr>
              <a:grpSpLocks/>
            </p:cNvGrpSpPr>
            <p:nvPr/>
          </p:nvGrpSpPr>
          <p:grpSpPr bwMode="auto">
            <a:xfrm>
              <a:off x="1919622" y="3836851"/>
              <a:ext cx="36554" cy="97861"/>
              <a:chOff x="720" y="720"/>
              <a:chExt cx="48" cy="146"/>
            </a:xfrm>
          </p:grpSpPr>
          <p:sp>
            <p:nvSpPr>
              <p:cNvPr id="199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" name="Group 17"/>
            <p:cNvGrpSpPr>
              <a:grpSpLocks/>
            </p:cNvGrpSpPr>
            <p:nvPr/>
          </p:nvGrpSpPr>
          <p:grpSpPr bwMode="auto">
            <a:xfrm flipV="1">
              <a:off x="1919623" y="4380558"/>
              <a:ext cx="36554" cy="97861"/>
              <a:chOff x="720" y="697"/>
              <a:chExt cx="48" cy="146"/>
            </a:xfrm>
          </p:grpSpPr>
          <p:sp>
            <p:nvSpPr>
              <p:cNvPr id="196" name="Oval 14"/>
              <p:cNvSpPr>
                <a:spLocks noChangeArrowheads="1"/>
              </p:cNvSpPr>
              <p:nvPr/>
            </p:nvSpPr>
            <p:spPr bwMode="auto">
              <a:xfrm>
                <a:off x="720" y="697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15"/>
              <p:cNvSpPr>
                <a:spLocks noChangeShapeType="1"/>
              </p:cNvSpPr>
              <p:nvPr/>
            </p:nvSpPr>
            <p:spPr bwMode="auto">
              <a:xfrm>
                <a:off x="728" y="745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16"/>
              <p:cNvSpPr>
                <a:spLocks noChangeShapeType="1"/>
              </p:cNvSpPr>
              <p:nvPr/>
            </p:nvSpPr>
            <p:spPr bwMode="auto">
              <a:xfrm>
                <a:off x="756" y="747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" name="Group 17"/>
            <p:cNvGrpSpPr>
              <a:grpSpLocks/>
            </p:cNvGrpSpPr>
            <p:nvPr/>
          </p:nvGrpSpPr>
          <p:grpSpPr bwMode="auto">
            <a:xfrm rot="16200000">
              <a:off x="1655707" y="4105414"/>
              <a:ext cx="36590" cy="97765"/>
              <a:chOff x="720" y="720"/>
              <a:chExt cx="48" cy="146"/>
            </a:xfrm>
          </p:grpSpPr>
          <p:sp>
            <p:nvSpPr>
              <p:cNvPr id="193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1" name="Group 17"/>
            <p:cNvGrpSpPr>
              <a:grpSpLocks/>
            </p:cNvGrpSpPr>
            <p:nvPr/>
          </p:nvGrpSpPr>
          <p:grpSpPr bwMode="auto">
            <a:xfrm rot="16200000" flipV="1">
              <a:off x="2195528" y="4120660"/>
              <a:ext cx="36590" cy="97765"/>
              <a:chOff x="700" y="702"/>
              <a:chExt cx="48" cy="146"/>
            </a:xfrm>
          </p:grpSpPr>
          <p:sp>
            <p:nvSpPr>
              <p:cNvPr id="190" name="Oval 14"/>
              <p:cNvSpPr>
                <a:spLocks noChangeArrowheads="1"/>
              </p:cNvSpPr>
              <p:nvPr/>
            </p:nvSpPr>
            <p:spPr bwMode="auto">
              <a:xfrm>
                <a:off x="700" y="702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5"/>
              <p:cNvSpPr>
                <a:spLocks noChangeShapeType="1"/>
              </p:cNvSpPr>
              <p:nvPr/>
            </p:nvSpPr>
            <p:spPr bwMode="auto">
              <a:xfrm>
                <a:off x="708" y="75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6"/>
              <p:cNvSpPr>
                <a:spLocks noChangeShapeType="1"/>
              </p:cNvSpPr>
              <p:nvPr/>
            </p:nvSpPr>
            <p:spPr bwMode="auto">
              <a:xfrm>
                <a:off x="736" y="752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" name="Group 17"/>
            <p:cNvGrpSpPr>
              <a:grpSpLocks/>
            </p:cNvGrpSpPr>
            <p:nvPr/>
          </p:nvGrpSpPr>
          <p:grpSpPr bwMode="auto">
            <a:xfrm rot="2700000">
              <a:off x="2115073" y="3918576"/>
              <a:ext cx="36590" cy="97765"/>
              <a:chOff x="728" y="692"/>
              <a:chExt cx="48" cy="146"/>
            </a:xfrm>
          </p:grpSpPr>
          <p:sp>
            <p:nvSpPr>
              <p:cNvPr id="187" name="Oval 14"/>
              <p:cNvSpPr>
                <a:spLocks noChangeArrowheads="1"/>
              </p:cNvSpPr>
              <p:nvPr/>
            </p:nvSpPr>
            <p:spPr bwMode="auto">
              <a:xfrm>
                <a:off x="728" y="692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15"/>
              <p:cNvSpPr>
                <a:spLocks noChangeShapeType="1"/>
              </p:cNvSpPr>
              <p:nvPr/>
            </p:nvSpPr>
            <p:spPr bwMode="auto">
              <a:xfrm>
                <a:off x="736" y="74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6"/>
              <p:cNvSpPr>
                <a:spLocks noChangeShapeType="1"/>
              </p:cNvSpPr>
              <p:nvPr/>
            </p:nvSpPr>
            <p:spPr bwMode="auto">
              <a:xfrm>
                <a:off x="764" y="742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" name="Group 17"/>
            <p:cNvGrpSpPr>
              <a:grpSpLocks/>
            </p:cNvGrpSpPr>
            <p:nvPr/>
          </p:nvGrpSpPr>
          <p:grpSpPr bwMode="auto">
            <a:xfrm rot="2700000" flipV="1">
              <a:off x="1724312" y="4300711"/>
              <a:ext cx="36590" cy="97765"/>
              <a:chOff x="720" y="720"/>
              <a:chExt cx="48" cy="146"/>
            </a:xfrm>
          </p:grpSpPr>
          <p:sp>
            <p:nvSpPr>
              <p:cNvPr id="184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" name="Group 17"/>
            <p:cNvGrpSpPr>
              <a:grpSpLocks/>
            </p:cNvGrpSpPr>
            <p:nvPr/>
          </p:nvGrpSpPr>
          <p:grpSpPr bwMode="auto">
            <a:xfrm rot="18900000">
              <a:off x="1734282" y="3920030"/>
              <a:ext cx="36554" cy="97861"/>
              <a:chOff x="720" y="720"/>
              <a:chExt cx="48" cy="146"/>
            </a:xfrm>
          </p:grpSpPr>
          <p:sp>
            <p:nvSpPr>
              <p:cNvPr id="181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" name="Group 17"/>
            <p:cNvGrpSpPr>
              <a:grpSpLocks/>
            </p:cNvGrpSpPr>
            <p:nvPr/>
          </p:nvGrpSpPr>
          <p:grpSpPr bwMode="auto">
            <a:xfrm rot="18900000" flipV="1">
              <a:off x="2112408" y="4308925"/>
              <a:ext cx="36554" cy="97861"/>
              <a:chOff x="710" y="699"/>
              <a:chExt cx="48" cy="146"/>
            </a:xfrm>
          </p:grpSpPr>
          <p:sp>
            <p:nvSpPr>
              <p:cNvPr id="178" name="Oval 14"/>
              <p:cNvSpPr>
                <a:spLocks noChangeArrowheads="1"/>
              </p:cNvSpPr>
              <p:nvPr/>
            </p:nvSpPr>
            <p:spPr bwMode="auto">
              <a:xfrm>
                <a:off x="710" y="699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5"/>
              <p:cNvSpPr>
                <a:spLocks noChangeShapeType="1"/>
              </p:cNvSpPr>
              <p:nvPr/>
            </p:nvSpPr>
            <p:spPr bwMode="auto">
              <a:xfrm>
                <a:off x="718" y="747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6"/>
              <p:cNvSpPr>
                <a:spLocks noChangeShapeType="1"/>
              </p:cNvSpPr>
              <p:nvPr/>
            </p:nvSpPr>
            <p:spPr bwMode="auto">
              <a:xfrm>
                <a:off x="746" y="749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6" name="Group 17"/>
            <p:cNvGrpSpPr>
              <a:grpSpLocks/>
            </p:cNvGrpSpPr>
            <p:nvPr/>
          </p:nvGrpSpPr>
          <p:grpSpPr bwMode="auto">
            <a:xfrm rot="20220000">
              <a:off x="1824344" y="3860900"/>
              <a:ext cx="36554" cy="97861"/>
              <a:chOff x="730" y="718"/>
              <a:chExt cx="48" cy="146"/>
            </a:xfrm>
          </p:grpSpPr>
          <p:sp>
            <p:nvSpPr>
              <p:cNvPr id="175" name="Oval 14"/>
              <p:cNvSpPr>
                <a:spLocks noChangeArrowheads="1"/>
              </p:cNvSpPr>
              <p:nvPr/>
            </p:nvSpPr>
            <p:spPr bwMode="auto">
              <a:xfrm>
                <a:off x="730" y="718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5"/>
              <p:cNvSpPr>
                <a:spLocks noChangeShapeType="1"/>
              </p:cNvSpPr>
              <p:nvPr/>
            </p:nvSpPr>
            <p:spPr bwMode="auto">
              <a:xfrm>
                <a:off x="738" y="766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16"/>
              <p:cNvSpPr>
                <a:spLocks noChangeShapeType="1"/>
              </p:cNvSpPr>
              <p:nvPr/>
            </p:nvSpPr>
            <p:spPr bwMode="auto">
              <a:xfrm>
                <a:off x="766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" name="Group 17"/>
            <p:cNvGrpSpPr>
              <a:grpSpLocks/>
            </p:cNvGrpSpPr>
            <p:nvPr/>
          </p:nvGrpSpPr>
          <p:grpSpPr bwMode="auto">
            <a:xfrm rot="20220000" flipV="1">
              <a:off x="2024531" y="4357850"/>
              <a:ext cx="36554" cy="97861"/>
              <a:chOff x="717" y="711"/>
              <a:chExt cx="48" cy="146"/>
            </a:xfrm>
          </p:grpSpPr>
          <p:sp>
            <p:nvSpPr>
              <p:cNvPr id="172" name="Oval 14"/>
              <p:cNvSpPr>
                <a:spLocks noChangeArrowheads="1"/>
              </p:cNvSpPr>
              <p:nvPr/>
            </p:nvSpPr>
            <p:spPr bwMode="auto">
              <a:xfrm>
                <a:off x="717" y="711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15"/>
              <p:cNvSpPr>
                <a:spLocks noChangeShapeType="1"/>
              </p:cNvSpPr>
              <p:nvPr/>
            </p:nvSpPr>
            <p:spPr bwMode="auto">
              <a:xfrm>
                <a:off x="725" y="759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6"/>
              <p:cNvSpPr>
                <a:spLocks noChangeShapeType="1"/>
              </p:cNvSpPr>
              <p:nvPr/>
            </p:nvSpPr>
            <p:spPr bwMode="auto">
              <a:xfrm>
                <a:off x="753" y="761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8" name="Group 17"/>
            <p:cNvGrpSpPr>
              <a:grpSpLocks/>
            </p:cNvGrpSpPr>
            <p:nvPr/>
          </p:nvGrpSpPr>
          <p:grpSpPr bwMode="auto">
            <a:xfrm rot="1380000">
              <a:off x="2025959" y="3863658"/>
              <a:ext cx="36554" cy="97861"/>
              <a:chOff x="720" y="720"/>
              <a:chExt cx="48" cy="146"/>
            </a:xfrm>
          </p:grpSpPr>
          <p:sp>
            <p:nvSpPr>
              <p:cNvPr id="169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9" name="Group 17"/>
            <p:cNvGrpSpPr>
              <a:grpSpLocks/>
            </p:cNvGrpSpPr>
            <p:nvPr/>
          </p:nvGrpSpPr>
          <p:grpSpPr bwMode="auto">
            <a:xfrm rot="1380000" flipV="1">
              <a:off x="1806323" y="4353807"/>
              <a:ext cx="36554" cy="97861"/>
              <a:chOff x="706" y="707"/>
              <a:chExt cx="48" cy="146"/>
            </a:xfrm>
          </p:grpSpPr>
          <p:sp>
            <p:nvSpPr>
              <p:cNvPr id="166" name="Oval 14"/>
              <p:cNvSpPr>
                <a:spLocks noChangeArrowheads="1"/>
              </p:cNvSpPr>
              <p:nvPr/>
            </p:nvSpPr>
            <p:spPr bwMode="auto">
              <a:xfrm>
                <a:off x="706" y="707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15"/>
              <p:cNvSpPr>
                <a:spLocks noChangeShapeType="1"/>
              </p:cNvSpPr>
              <p:nvPr/>
            </p:nvSpPr>
            <p:spPr bwMode="auto">
              <a:xfrm>
                <a:off x="714" y="755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16"/>
              <p:cNvSpPr>
                <a:spLocks noChangeShapeType="1"/>
              </p:cNvSpPr>
              <p:nvPr/>
            </p:nvSpPr>
            <p:spPr bwMode="auto">
              <a:xfrm>
                <a:off x="742" y="757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0" name="Group 17"/>
            <p:cNvGrpSpPr>
              <a:grpSpLocks/>
            </p:cNvGrpSpPr>
            <p:nvPr/>
          </p:nvGrpSpPr>
          <p:grpSpPr bwMode="auto">
            <a:xfrm rot="17580000">
              <a:off x="1685388" y="4009559"/>
              <a:ext cx="36590" cy="97765"/>
              <a:chOff x="720" y="720"/>
              <a:chExt cx="48" cy="146"/>
            </a:xfrm>
          </p:grpSpPr>
          <p:sp>
            <p:nvSpPr>
              <p:cNvPr id="163" name="Oval 14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15"/>
              <p:cNvSpPr>
                <a:spLocks noChangeShapeType="1"/>
              </p:cNvSpPr>
              <p:nvPr/>
            </p:nvSpPr>
            <p:spPr bwMode="auto">
              <a:xfrm>
                <a:off x="728" y="768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Line 16"/>
              <p:cNvSpPr>
                <a:spLocks noChangeShapeType="1"/>
              </p:cNvSpPr>
              <p:nvPr/>
            </p:nvSpPr>
            <p:spPr bwMode="auto">
              <a:xfrm>
                <a:off x="756" y="77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1" name="Group 17"/>
            <p:cNvGrpSpPr>
              <a:grpSpLocks/>
            </p:cNvGrpSpPr>
            <p:nvPr/>
          </p:nvGrpSpPr>
          <p:grpSpPr bwMode="auto">
            <a:xfrm rot="17580000" flipV="1">
              <a:off x="2164290" y="4226917"/>
              <a:ext cx="36590" cy="97765"/>
              <a:chOff x="703" y="723"/>
              <a:chExt cx="48" cy="146"/>
            </a:xfrm>
          </p:grpSpPr>
          <p:sp>
            <p:nvSpPr>
              <p:cNvPr id="160" name="Oval 14"/>
              <p:cNvSpPr>
                <a:spLocks noChangeArrowheads="1"/>
              </p:cNvSpPr>
              <p:nvPr/>
            </p:nvSpPr>
            <p:spPr bwMode="auto">
              <a:xfrm>
                <a:off x="703" y="723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15"/>
              <p:cNvSpPr>
                <a:spLocks noChangeShapeType="1"/>
              </p:cNvSpPr>
              <p:nvPr/>
            </p:nvSpPr>
            <p:spPr bwMode="auto">
              <a:xfrm>
                <a:off x="711" y="771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16"/>
              <p:cNvSpPr>
                <a:spLocks noChangeShapeType="1"/>
              </p:cNvSpPr>
              <p:nvPr/>
            </p:nvSpPr>
            <p:spPr bwMode="auto">
              <a:xfrm>
                <a:off x="739" y="773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2" name="Group 17"/>
            <p:cNvGrpSpPr>
              <a:grpSpLocks/>
            </p:cNvGrpSpPr>
            <p:nvPr/>
          </p:nvGrpSpPr>
          <p:grpSpPr bwMode="auto">
            <a:xfrm rot="4020000">
              <a:off x="2166228" y="4008143"/>
              <a:ext cx="36590" cy="97765"/>
              <a:chOff x="734" y="727"/>
              <a:chExt cx="48" cy="146"/>
            </a:xfrm>
          </p:grpSpPr>
          <p:sp>
            <p:nvSpPr>
              <p:cNvPr id="157" name="Oval 14"/>
              <p:cNvSpPr>
                <a:spLocks noChangeArrowheads="1"/>
              </p:cNvSpPr>
              <p:nvPr/>
            </p:nvSpPr>
            <p:spPr bwMode="auto">
              <a:xfrm>
                <a:off x="734" y="727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15"/>
              <p:cNvSpPr>
                <a:spLocks noChangeShapeType="1"/>
              </p:cNvSpPr>
              <p:nvPr/>
            </p:nvSpPr>
            <p:spPr bwMode="auto">
              <a:xfrm>
                <a:off x="742" y="775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6"/>
              <p:cNvSpPr>
                <a:spLocks noChangeShapeType="1"/>
              </p:cNvSpPr>
              <p:nvPr/>
            </p:nvSpPr>
            <p:spPr bwMode="auto">
              <a:xfrm>
                <a:off x="770" y="777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" name="Group 17"/>
            <p:cNvGrpSpPr>
              <a:grpSpLocks/>
            </p:cNvGrpSpPr>
            <p:nvPr/>
          </p:nvGrpSpPr>
          <p:grpSpPr bwMode="auto">
            <a:xfrm rot="4020000" flipV="1">
              <a:off x="1669166" y="4206711"/>
              <a:ext cx="36590" cy="97765"/>
              <a:chOff x="719" y="702"/>
              <a:chExt cx="48" cy="146"/>
            </a:xfrm>
          </p:grpSpPr>
          <p:sp>
            <p:nvSpPr>
              <p:cNvPr id="154" name="Oval 14"/>
              <p:cNvSpPr>
                <a:spLocks noChangeArrowheads="1"/>
              </p:cNvSpPr>
              <p:nvPr/>
            </p:nvSpPr>
            <p:spPr bwMode="auto">
              <a:xfrm>
                <a:off x="719" y="702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>
                <a:off x="727" y="750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>
                <a:off x="755" y="752"/>
                <a:ext cx="0" cy="96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" name="Group 17"/>
          <p:cNvGrpSpPr>
            <a:grpSpLocks/>
          </p:cNvGrpSpPr>
          <p:nvPr/>
        </p:nvGrpSpPr>
        <p:grpSpPr bwMode="auto">
          <a:xfrm rot="806865">
            <a:off x="5559806" y="5525832"/>
            <a:ext cx="58583" cy="149703"/>
            <a:chOff x="712" y="713"/>
            <a:chExt cx="48" cy="146"/>
          </a:xfrm>
        </p:grpSpPr>
        <p:sp>
          <p:nvSpPr>
            <p:cNvPr id="135" name="Oval 14"/>
            <p:cNvSpPr>
              <a:spLocks noChangeArrowheads="1"/>
            </p:cNvSpPr>
            <p:nvPr/>
          </p:nvSpPr>
          <p:spPr bwMode="auto">
            <a:xfrm>
              <a:off x="712" y="713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5"/>
            <p:cNvSpPr>
              <a:spLocks noChangeShapeType="1"/>
            </p:cNvSpPr>
            <p:nvPr/>
          </p:nvSpPr>
          <p:spPr bwMode="auto">
            <a:xfrm>
              <a:off x="720" y="761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6"/>
            <p:cNvSpPr>
              <a:spLocks noChangeShapeType="1"/>
            </p:cNvSpPr>
            <p:nvPr/>
          </p:nvSpPr>
          <p:spPr bwMode="auto">
            <a:xfrm>
              <a:off x="748" y="763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17"/>
          <p:cNvGrpSpPr>
            <a:grpSpLocks/>
          </p:cNvGrpSpPr>
          <p:nvPr/>
        </p:nvGrpSpPr>
        <p:grpSpPr bwMode="auto">
          <a:xfrm rot="806865" flipV="1">
            <a:off x="5370662" y="6320959"/>
            <a:ext cx="58583" cy="149702"/>
            <a:chOff x="720" y="720"/>
            <a:chExt cx="48" cy="146"/>
          </a:xfrm>
        </p:grpSpPr>
        <p:sp>
          <p:nvSpPr>
            <p:cNvPr id="132" name="Oval 14"/>
            <p:cNvSpPr>
              <a:spLocks noChangeArrowheads="1"/>
            </p:cNvSpPr>
            <p:nvPr/>
          </p:nvSpPr>
          <p:spPr bwMode="auto">
            <a:xfrm>
              <a:off x="720" y="72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5"/>
            <p:cNvSpPr>
              <a:spLocks noChangeShapeType="1"/>
            </p:cNvSpPr>
            <p:nvPr/>
          </p:nvSpPr>
          <p:spPr bwMode="auto">
            <a:xfrm>
              <a:off x="728" y="768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16"/>
            <p:cNvSpPr>
              <a:spLocks noChangeShapeType="1"/>
            </p:cNvSpPr>
            <p:nvPr/>
          </p:nvSpPr>
          <p:spPr bwMode="auto">
            <a:xfrm>
              <a:off x="756" y="770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17"/>
          <p:cNvGrpSpPr>
            <a:grpSpLocks/>
          </p:cNvGrpSpPr>
          <p:nvPr/>
        </p:nvGrpSpPr>
        <p:grpSpPr bwMode="auto">
          <a:xfrm rot="17006865">
            <a:off x="5057465" y="5837098"/>
            <a:ext cx="55973" cy="156677"/>
            <a:chOff x="720" y="720"/>
            <a:chExt cx="48" cy="146"/>
          </a:xfrm>
        </p:grpSpPr>
        <p:sp>
          <p:nvSpPr>
            <p:cNvPr id="129" name="Oval 14"/>
            <p:cNvSpPr>
              <a:spLocks noChangeArrowheads="1"/>
            </p:cNvSpPr>
            <p:nvPr/>
          </p:nvSpPr>
          <p:spPr bwMode="auto">
            <a:xfrm>
              <a:off x="720" y="72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5"/>
            <p:cNvSpPr>
              <a:spLocks noChangeShapeType="1"/>
            </p:cNvSpPr>
            <p:nvPr/>
          </p:nvSpPr>
          <p:spPr bwMode="auto">
            <a:xfrm>
              <a:off x="728" y="768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6"/>
            <p:cNvSpPr>
              <a:spLocks noChangeShapeType="1"/>
            </p:cNvSpPr>
            <p:nvPr/>
          </p:nvSpPr>
          <p:spPr bwMode="auto">
            <a:xfrm>
              <a:off x="756" y="770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Group 17"/>
          <p:cNvGrpSpPr>
            <a:grpSpLocks/>
          </p:cNvGrpSpPr>
          <p:nvPr/>
        </p:nvGrpSpPr>
        <p:grpSpPr bwMode="auto">
          <a:xfrm rot="17006865" flipV="1">
            <a:off x="5897517" y="6030033"/>
            <a:ext cx="55973" cy="156679"/>
            <a:chOff x="719" y="703"/>
            <a:chExt cx="48" cy="146"/>
          </a:xfrm>
        </p:grpSpPr>
        <p:sp>
          <p:nvSpPr>
            <p:cNvPr id="126" name="Oval 14"/>
            <p:cNvSpPr>
              <a:spLocks noChangeArrowheads="1"/>
            </p:cNvSpPr>
            <p:nvPr/>
          </p:nvSpPr>
          <p:spPr bwMode="auto">
            <a:xfrm>
              <a:off x="719" y="703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15"/>
            <p:cNvSpPr>
              <a:spLocks noChangeShapeType="1"/>
            </p:cNvSpPr>
            <p:nvPr/>
          </p:nvSpPr>
          <p:spPr bwMode="auto">
            <a:xfrm>
              <a:off x="727" y="751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6"/>
            <p:cNvSpPr>
              <a:spLocks noChangeShapeType="1"/>
            </p:cNvSpPr>
            <p:nvPr/>
          </p:nvSpPr>
          <p:spPr bwMode="auto">
            <a:xfrm>
              <a:off x="755" y="753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17"/>
          <p:cNvGrpSpPr>
            <a:grpSpLocks/>
          </p:cNvGrpSpPr>
          <p:nvPr/>
        </p:nvGrpSpPr>
        <p:grpSpPr bwMode="auto">
          <a:xfrm rot="3506865">
            <a:off x="5836985" y="5683696"/>
            <a:ext cx="55973" cy="156677"/>
            <a:chOff x="697" y="677"/>
            <a:chExt cx="48" cy="146"/>
          </a:xfrm>
        </p:grpSpPr>
        <p:sp>
          <p:nvSpPr>
            <p:cNvPr id="123" name="Oval 14"/>
            <p:cNvSpPr>
              <a:spLocks noChangeArrowheads="1"/>
            </p:cNvSpPr>
            <p:nvPr/>
          </p:nvSpPr>
          <p:spPr bwMode="auto">
            <a:xfrm>
              <a:off x="697" y="677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5"/>
            <p:cNvSpPr>
              <a:spLocks noChangeShapeType="1"/>
            </p:cNvSpPr>
            <p:nvPr/>
          </p:nvSpPr>
          <p:spPr bwMode="auto">
            <a:xfrm>
              <a:off x="705" y="725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6"/>
            <p:cNvSpPr>
              <a:spLocks noChangeShapeType="1"/>
            </p:cNvSpPr>
            <p:nvPr/>
          </p:nvSpPr>
          <p:spPr bwMode="auto">
            <a:xfrm>
              <a:off x="733" y="727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" name="Group 17"/>
          <p:cNvGrpSpPr>
            <a:grpSpLocks/>
          </p:cNvGrpSpPr>
          <p:nvPr/>
        </p:nvGrpSpPr>
        <p:grpSpPr bwMode="auto">
          <a:xfrm rot="3506865" flipV="1">
            <a:off x="5115748" y="6140655"/>
            <a:ext cx="55973" cy="156677"/>
            <a:chOff x="722" y="745"/>
            <a:chExt cx="48" cy="146"/>
          </a:xfrm>
        </p:grpSpPr>
        <p:sp>
          <p:nvSpPr>
            <p:cNvPr id="120" name="Oval 14"/>
            <p:cNvSpPr>
              <a:spLocks noChangeArrowheads="1"/>
            </p:cNvSpPr>
            <p:nvPr/>
          </p:nvSpPr>
          <p:spPr bwMode="auto">
            <a:xfrm>
              <a:off x="722" y="745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>
              <a:off x="730" y="793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6"/>
            <p:cNvSpPr>
              <a:spLocks noChangeShapeType="1"/>
            </p:cNvSpPr>
            <p:nvPr/>
          </p:nvSpPr>
          <p:spPr bwMode="auto">
            <a:xfrm>
              <a:off x="758" y="795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17"/>
          <p:cNvGrpSpPr>
            <a:grpSpLocks/>
          </p:cNvGrpSpPr>
          <p:nvPr/>
        </p:nvGrpSpPr>
        <p:grpSpPr bwMode="auto">
          <a:xfrm rot="19706865" flipV="1">
            <a:off x="5722318" y="6274958"/>
            <a:ext cx="58583" cy="149702"/>
            <a:chOff x="745" y="710"/>
            <a:chExt cx="48" cy="146"/>
          </a:xfrm>
        </p:grpSpPr>
        <p:sp>
          <p:nvSpPr>
            <p:cNvPr id="117" name="Oval 14"/>
            <p:cNvSpPr>
              <a:spLocks noChangeArrowheads="1"/>
            </p:cNvSpPr>
            <p:nvPr/>
          </p:nvSpPr>
          <p:spPr bwMode="auto">
            <a:xfrm>
              <a:off x="745" y="71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5"/>
            <p:cNvSpPr>
              <a:spLocks noChangeShapeType="1"/>
            </p:cNvSpPr>
            <p:nvPr/>
          </p:nvSpPr>
          <p:spPr bwMode="auto">
            <a:xfrm>
              <a:off x="753" y="758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>
              <a:off x="781" y="760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17"/>
          <p:cNvGrpSpPr>
            <a:grpSpLocks/>
          </p:cNvGrpSpPr>
          <p:nvPr/>
        </p:nvGrpSpPr>
        <p:grpSpPr bwMode="auto">
          <a:xfrm rot="21026865">
            <a:off x="5394710" y="5526849"/>
            <a:ext cx="58583" cy="149702"/>
            <a:chOff x="719" y="706"/>
            <a:chExt cx="48" cy="146"/>
          </a:xfrm>
        </p:grpSpPr>
        <p:sp>
          <p:nvSpPr>
            <p:cNvPr id="114" name="Oval 14"/>
            <p:cNvSpPr>
              <a:spLocks noChangeArrowheads="1"/>
            </p:cNvSpPr>
            <p:nvPr/>
          </p:nvSpPr>
          <p:spPr bwMode="auto">
            <a:xfrm>
              <a:off x="719" y="70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5"/>
            <p:cNvSpPr>
              <a:spLocks noChangeShapeType="1"/>
            </p:cNvSpPr>
            <p:nvPr/>
          </p:nvSpPr>
          <p:spPr bwMode="auto">
            <a:xfrm>
              <a:off x="727" y="754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6"/>
            <p:cNvSpPr>
              <a:spLocks noChangeShapeType="1"/>
            </p:cNvSpPr>
            <p:nvPr/>
          </p:nvSpPr>
          <p:spPr bwMode="auto">
            <a:xfrm>
              <a:off x="755" y="756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" name="Group 17"/>
          <p:cNvGrpSpPr>
            <a:grpSpLocks/>
          </p:cNvGrpSpPr>
          <p:nvPr/>
        </p:nvGrpSpPr>
        <p:grpSpPr bwMode="auto">
          <a:xfrm rot="21026865" flipV="1">
            <a:off x="5564978" y="6324218"/>
            <a:ext cx="58583" cy="149701"/>
            <a:chOff x="743" y="729"/>
            <a:chExt cx="48" cy="146"/>
          </a:xfrm>
        </p:grpSpPr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43" y="729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5"/>
            <p:cNvSpPr>
              <a:spLocks noChangeShapeType="1"/>
            </p:cNvSpPr>
            <p:nvPr/>
          </p:nvSpPr>
          <p:spPr bwMode="auto">
            <a:xfrm>
              <a:off x="751" y="777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>
              <a:off x="779" y="779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" name="Group 17"/>
          <p:cNvGrpSpPr>
            <a:grpSpLocks/>
          </p:cNvGrpSpPr>
          <p:nvPr/>
        </p:nvGrpSpPr>
        <p:grpSpPr bwMode="auto">
          <a:xfrm rot="2186865">
            <a:off x="5723257" y="5583332"/>
            <a:ext cx="58583" cy="149702"/>
            <a:chOff x="705" y="697"/>
            <a:chExt cx="48" cy="146"/>
          </a:xfrm>
        </p:grpSpPr>
        <p:sp>
          <p:nvSpPr>
            <p:cNvPr id="108" name="Oval 14"/>
            <p:cNvSpPr>
              <a:spLocks noChangeArrowheads="1"/>
            </p:cNvSpPr>
            <p:nvPr/>
          </p:nvSpPr>
          <p:spPr bwMode="auto">
            <a:xfrm>
              <a:off x="705" y="697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>
              <a:off x="713" y="745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>
              <a:off x="741" y="747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17"/>
          <p:cNvGrpSpPr>
            <a:grpSpLocks/>
          </p:cNvGrpSpPr>
          <p:nvPr/>
        </p:nvGrpSpPr>
        <p:grpSpPr bwMode="auto">
          <a:xfrm rot="2186865" flipV="1">
            <a:off x="5220333" y="6262756"/>
            <a:ext cx="58583" cy="149702"/>
            <a:chOff x="720" y="720"/>
            <a:chExt cx="48" cy="146"/>
          </a:xfrm>
        </p:grpSpPr>
        <p:sp>
          <p:nvSpPr>
            <p:cNvPr id="105" name="Oval 14"/>
            <p:cNvSpPr>
              <a:spLocks noChangeArrowheads="1"/>
            </p:cNvSpPr>
            <p:nvPr/>
          </p:nvSpPr>
          <p:spPr bwMode="auto">
            <a:xfrm>
              <a:off x="720" y="72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>
              <a:off x="728" y="768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6"/>
            <p:cNvSpPr>
              <a:spLocks noChangeShapeType="1"/>
            </p:cNvSpPr>
            <p:nvPr/>
          </p:nvSpPr>
          <p:spPr bwMode="auto">
            <a:xfrm>
              <a:off x="756" y="770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17"/>
          <p:cNvGrpSpPr>
            <a:grpSpLocks/>
          </p:cNvGrpSpPr>
          <p:nvPr/>
        </p:nvGrpSpPr>
        <p:grpSpPr bwMode="auto">
          <a:xfrm rot="18386865">
            <a:off x="5121598" y="5695358"/>
            <a:ext cx="55973" cy="156677"/>
            <a:chOff x="718" y="701"/>
            <a:chExt cx="48" cy="146"/>
          </a:xfrm>
        </p:grpSpPr>
        <p:sp>
          <p:nvSpPr>
            <p:cNvPr id="102" name="Oval 14"/>
            <p:cNvSpPr>
              <a:spLocks noChangeArrowheads="1"/>
            </p:cNvSpPr>
            <p:nvPr/>
          </p:nvSpPr>
          <p:spPr bwMode="auto">
            <a:xfrm>
              <a:off x="718" y="701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>
              <a:off x="726" y="749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6"/>
            <p:cNvSpPr>
              <a:spLocks noChangeShapeType="1"/>
            </p:cNvSpPr>
            <p:nvPr/>
          </p:nvSpPr>
          <p:spPr bwMode="auto">
            <a:xfrm>
              <a:off x="754" y="751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17"/>
          <p:cNvGrpSpPr>
            <a:grpSpLocks/>
          </p:cNvGrpSpPr>
          <p:nvPr/>
        </p:nvGrpSpPr>
        <p:grpSpPr bwMode="auto">
          <a:xfrm rot="18386865" flipV="1">
            <a:off x="5837775" y="6168355"/>
            <a:ext cx="55973" cy="156677"/>
            <a:chOff x="740" y="716"/>
            <a:chExt cx="48" cy="146"/>
          </a:xfrm>
        </p:grpSpPr>
        <p:sp>
          <p:nvSpPr>
            <p:cNvPr id="99" name="Oval 14"/>
            <p:cNvSpPr>
              <a:spLocks noChangeArrowheads="1"/>
            </p:cNvSpPr>
            <p:nvPr/>
          </p:nvSpPr>
          <p:spPr bwMode="auto">
            <a:xfrm>
              <a:off x="740" y="7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5"/>
            <p:cNvSpPr>
              <a:spLocks noChangeShapeType="1"/>
            </p:cNvSpPr>
            <p:nvPr/>
          </p:nvSpPr>
          <p:spPr bwMode="auto">
            <a:xfrm>
              <a:off x="748" y="764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>
              <a:off x="776" y="766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" name="Group 17"/>
          <p:cNvGrpSpPr>
            <a:grpSpLocks/>
          </p:cNvGrpSpPr>
          <p:nvPr/>
        </p:nvGrpSpPr>
        <p:grpSpPr bwMode="auto">
          <a:xfrm rot="4826865">
            <a:off x="5897519" y="5839590"/>
            <a:ext cx="55973" cy="156677"/>
            <a:chOff x="706" y="714"/>
            <a:chExt cx="48" cy="146"/>
          </a:xfrm>
        </p:grpSpPr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706" y="71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>
              <a:off x="714" y="762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>
              <a:off x="742" y="764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Group 17"/>
          <p:cNvGrpSpPr>
            <a:grpSpLocks/>
          </p:cNvGrpSpPr>
          <p:nvPr/>
        </p:nvGrpSpPr>
        <p:grpSpPr bwMode="auto">
          <a:xfrm rot="4826865" flipV="1">
            <a:off x="5059941" y="5990687"/>
            <a:ext cx="55973" cy="156677"/>
            <a:chOff x="720" y="720"/>
            <a:chExt cx="48" cy="146"/>
          </a:xfrm>
        </p:grpSpPr>
        <p:sp>
          <p:nvSpPr>
            <p:cNvPr id="93" name="Oval 14"/>
            <p:cNvSpPr>
              <a:spLocks noChangeArrowheads="1"/>
            </p:cNvSpPr>
            <p:nvPr/>
          </p:nvSpPr>
          <p:spPr bwMode="auto">
            <a:xfrm>
              <a:off x="720" y="72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5"/>
            <p:cNvSpPr>
              <a:spLocks noChangeShapeType="1"/>
            </p:cNvSpPr>
            <p:nvPr/>
          </p:nvSpPr>
          <p:spPr bwMode="auto">
            <a:xfrm>
              <a:off x="728" y="768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6"/>
            <p:cNvSpPr>
              <a:spLocks noChangeShapeType="1"/>
            </p:cNvSpPr>
            <p:nvPr/>
          </p:nvSpPr>
          <p:spPr bwMode="auto">
            <a:xfrm>
              <a:off x="756" y="770"/>
              <a:ext cx="0" cy="96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Oval 84"/>
          <p:cNvSpPr/>
          <p:nvPr/>
        </p:nvSpPr>
        <p:spPr>
          <a:xfrm>
            <a:off x="5049813" y="5567947"/>
            <a:ext cx="921976" cy="880069"/>
          </a:xfrm>
          <a:prstGeom prst="ellipse">
            <a:avLst/>
          </a:prstGeom>
          <a:solidFill>
            <a:srgbClr val="FFC000">
              <a:alpha val="36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CE</a:t>
            </a: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TAG</a:t>
            </a:r>
          </a:p>
        </p:txBody>
      </p:sp>
      <p:sp>
        <p:nvSpPr>
          <p:cNvPr id="87" name="Freeform 86"/>
          <p:cNvSpPr/>
          <p:nvPr/>
        </p:nvSpPr>
        <p:spPr>
          <a:xfrm rot="4446615">
            <a:off x="5796798" y="5675933"/>
            <a:ext cx="251905" cy="192794"/>
          </a:xfrm>
          <a:custGeom>
            <a:avLst/>
            <a:gdLst>
              <a:gd name="connsiteX0" fmla="*/ 27815 w 528475"/>
              <a:gd name="connsiteY0" fmla="*/ 128642 h 208609"/>
              <a:gd name="connsiteX1" fmla="*/ 93874 w 528475"/>
              <a:gd name="connsiteY1" fmla="*/ 93874 h 208609"/>
              <a:gd name="connsiteX2" fmla="*/ 194701 w 528475"/>
              <a:gd name="connsiteY2" fmla="*/ 69536 h 208609"/>
              <a:gd name="connsiteX3" fmla="*/ 219039 w 528475"/>
              <a:gd name="connsiteY3" fmla="*/ 59106 h 208609"/>
              <a:gd name="connsiteX4" fmla="*/ 253807 w 528475"/>
              <a:gd name="connsiteY4" fmla="*/ 104304 h 208609"/>
              <a:gd name="connsiteX5" fmla="*/ 260761 w 528475"/>
              <a:gd name="connsiteY5" fmla="*/ 208609 h 208609"/>
              <a:gd name="connsiteX6" fmla="*/ 309436 w 528475"/>
              <a:gd name="connsiteY6" fmla="*/ 187748 h 208609"/>
              <a:gd name="connsiteX7" fmla="*/ 288575 w 528475"/>
              <a:gd name="connsiteY7" fmla="*/ 97351 h 208609"/>
              <a:gd name="connsiteX8" fmla="*/ 312913 w 528475"/>
              <a:gd name="connsiteY8" fmla="*/ 52152 h 208609"/>
              <a:gd name="connsiteX9" fmla="*/ 358111 w 528475"/>
              <a:gd name="connsiteY9" fmla="*/ 41722 h 208609"/>
              <a:gd name="connsiteX10" fmla="*/ 448508 w 528475"/>
              <a:gd name="connsiteY10" fmla="*/ 66060 h 208609"/>
              <a:gd name="connsiteX11" fmla="*/ 521521 w 528475"/>
              <a:gd name="connsiteY11" fmla="*/ 73013 h 208609"/>
              <a:gd name="connsiteX12" fmla="*/ 528475 w 528475"/>
              <a:gd name="connsiteY12" fmla="*/ 34768 h 208609"/>
              <a:gd name="connsiteX13" fmla="*/ 500660 w 528475"/>
              <a:gd name="connsiteY13" fmla="*/ 6954 h 208609"/>
              <a:gd name="connsiteX14" fmla="*/ 420694 w 528475"/>
              <a:gd name="connsiteY14" fmla="*/ 0 h 208609"/>
              <a:gd name="connsiteX15" fmla="*/ 267714 w 528475"/>
              <a:gd name="connsiteY15" fmla="*/ 3477 h 208609"/>
              <a:gd name="connsiteX16" fmla="*/ 156456 w 528475"/>
              <a:gd name="connsiteY16" fmla="*/ 20861 h 208609"/>
              <a:gd name="connsiteX17" fmla="*/ 69536 w 528475"/>
              <a:gd name="connsiteY17" fmla="*/ 41722 h 208609"/>
              <a:gd name="connsiteX18" fmla="*/ 17384 w 528475"/>
              <a:gd name="connsiteY18" fmla="*/ 69536 h 208609"/>
              <a:gd name="connsiteX19" fmla="*/ 0 w 528475"/>
              <a:gd name="connsiteY19" fmla="*/ 86920 h 208609"/>
              <a:gd name="connsiteX20" fmla="*/ 27815 w 528475"/>
              <a:gd name="connsiteY20" fmla="*/ 128642 h 2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8475" h="208609">
                <a:moveTo>
                  <a:pt x="27815" y="128642"/>
                </a:moveTo>
                <a:lnTo>
                  <a:pt x="93874" y="93874"/>
                </a:lnTo>
                <a:lnTo>
                  <a:pt x="194701" y="69536"/>
                </a:lnTo>
                <a:lnTo>
                  <a:pt x="219039" y="59106"/>
                </a:lnTo>
                <a:lnTo>
                  <a:pt x="253807" y="104304"/>
                </a:lnTo>
                <a:lnTo>
                  <a:pt x="260761" y="208609"/>
                </a:lnTo>
                <a:lnTo>
                  <a:pt x="309436" y="187748"/>
                </a:lnTo>
                <a:lnTo>
                  <a:pt x="288575" y="97351"/>
                </a:lnTo>
                <a:lnTo>
                  <a:pt x="312913" y="52152"/>
                </a:lnTo>
                <a:lnTo>
                  <a:pt x="358111" y="41722"/>
                </a:lnTo>
                <a:lnTo>
                  <a:pt x="448508" y="66060"/>
                </a:lnTo>
                <a:lnTo>
                  <a:pt x="521521" y="73013"/>
                </a:lnTo>
                <a:lnTo>
                  <a:pt x="528475" y="34768"/>
                </a:lnTo>
                <a:lnTo>
                  <a:pt x="500660" y="6954"/>
                </a:lnTo>
                <a:lnTo>
                  <a:pt x="420694" y="0"/>
                </a:lnTo>
                <a:lnTo>
                  <a:pt x="267714" y="3477"/>
                </a:lnTo>
                <a:lnTo>
                  <a:pt x="156456" y="20861"/>
                </a:lnTo>
                <a:lnTo>
                  <a:pt x="69536" y="41722"/>
                </a:lnTo>
                <a:lnTo>
                  <a:pt x="17384" y="69536"/>
                </a:lnTo>
                <a:lnTo>
                  <a:pt x="0" y="86920"/>
                </a:lnTo>
                <a:lnTo>
                  <a:pt x="27815" y="12864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323858" y="5466013"/>
            <a:ext cx="263900" cy="184030"/>
          </a:xfrm>
          <a:custGeom>
            <a:avLst/>
            <a:gdLst>
              <a:gd name="connsiteX0" fmla="*/ 27815 w 528475"/>
              <a:gd name="connsiteY0" fmla="*/ 128642 h 208609"/>
              <a:gd name="connsiteX1" fmla="*/ 93874 w 528475"/>
              <a:gd name="connsiteY1" fmla="*/ 93874 h 208609"/>
              <a:gd name="connsiteX2" fmla="*/ 194701 w 528475"/>
              <a:gd name="connsiteY2" fmla="*/ 69536 h 208609"/>
              <a:gd name="connsiteX3" fmla="*/ 219039 w 528475"/>
              <a:gd name="connsiteY3" fmla="*/ 59106 h 208609"/>
              <a:gd name="connsiteX4" fmla="*/ 253807 w 528475"/>
              <a:gd name="connsiteY4" fmla="*/ 104304 h 208609"/>
              <a:gd name="connsiteX5" fmla="*/ 260761 w 528475"/>
              <a:gd name="connsiteY5" fmla="*/ 208609 h 208609"/>
              <a:gd name="connsiteX6" fmla="*/ 309436 w 528475"/>
              <a:gd name="connsiteY6" fmla="*/ 187748 h 208609"/>
              <a:gd name="connsiteX7" fmla="*/ 288575 w 528475"/>
              <a:gd name="connsiteY7" fmla="*/ 97351 h 208609"/>
              <a:gd name="connsiteX8" fmla="*/ 312913 w 528475"/>
              <a:gd name="connsiteY8" fmla="*/ 52152 h 208609"/>
              <a:gd name="connsiteX9" fmla="*/ 358111 w 528475"/>
              <a:gd name="connsiteY9" fmla="*/ 41722 h 208609"/>
              <a:gd name="connsiteX10" fmla="*/ 448508 w 528475"/>
              <a:gd name="connsiteY10" fmla="*/ 66060 h 208609"/>
              <a:gd name="connsiteX11" fmla="*/ 521521 w 528475"/>
              <a:gd name="connsiteY11" fmla="*/ 73013 h 208609"/>
              <a:gd name="connsiteX12" fmla="*/ 528475 w 528475"/>
              <a:gd name="connsiteY12" fmla="*/ 34768 h 208609"/>
              <a:gd name="connsiteX13" fmla="*/ 500660 w 528475"/>
              <a:gd name="connsiteY13" fmla="*/ 6954 h 208609"/>
              <a:gd name="connsiteX14" fmla="*/ 420694 w 528475"/>
              <a:gd name="connsiteY14" fmla="*/ 0 h 208609"/>
              <a:gd name="connsiteX15" fmla="*/ 267714 w 528475"/>
              <a:gd name="connsiteY15" fmla="*/ 3477 h 208609"/>
              <a:gd name="connsiteX16" fmla="*/ 156456 w 528475"/>
              <a:gd name="connsiteY16" fmla="*/ 20861 h 208609"/>
              <a:gd name="connsiteX17" fmla="*/ 69536 w 528475"/>
              <a:gd name="connsiteY17" fmla="*/ 41722 h 208609"/>
              <a:gd name="connsiteX18" fmla="*/ 17384 w 528475"/>
              <a:gd name="connsiteY18" fmla="*/ 69536 h 208609"/>
              <a:gd name="connsiteX19" fmla="*/ 0 w 528475"/>
              <a:gd name="connsiteY19" fmla="*/ 86920 h 208609"/>
              <a:gd name="connsiteX20" fmla="*/ 27815 w 528475"/>
              <a:gd name="connsiteY20" fmla="*/ 128642 h 2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8475" h="208609">
                <a:moveTo>
                  <a:pt x="27815" y="128642"/>
                </a:moveTo>
                <a:lnTo>
                  <a:pt x="93874" y="93874"/>
                </a:lnTo>
                <a:lnTo>
                  <a:pt x="194701" y="69536"/>
                </a:lnTo>
                <a:lnTo>
                  <a:pt x="219039" y="59106"/>
                </a:lnTo>
                <a:lnTo>
                  <a:pt x="253807" y="104304"/>
                </a:lnTo>
                <a:lnTo>
                  <a:pt x="260761" y="208609"/>
                </a:lnTo>
                <a:lnTo>
                  <a:pt x="309436" y="187748"/>
                </a:lnTo>
                <a:lnTo>
                  <a:pt x="288575" y="97351"/>
                </a:lnTo>
                <a:lnTo>
                  <a:pt x="312913" y="52152"/>
                </a:lnTo>
                <a:lnTo>
                  <a:pt x="358111" y="41722"/>
                </a:lnTo>
                <a:lnTo>
                  <a:pt x="448508" y="66060"/>
                </a:lnTo>
                <a:lnTo>
                  <a:pt x="521521" y="73013"/>
                </a:lnTo>
                <a:lnTo>
                  <a:pt x="528475" y="34768"/>
                </a:lnTo>
                <a:lnTo>
                  <a:pt x="500660" y="6954"/>
                </a:lnTo>
                <a:lnTo>
                  <a:pt x="420694" y="0"/>
                </a:lnTo>
                <a:lnTo>
                  <a:pt x="267714" y="3477"/>
                </a:lnTo>
                <a:lnTo>
                  <a:pt x="156456" y="20861"/>
                </a:lnTo>
                <a:lnTo>
                  <a:pt x="69536" y="41722"/>
                </a:lnTo>
                <a:lnTo>
                  <a:pt x="17384" y="69536"/>
                </a:lnTo>
                <a:lnTo>
                  <a:pt x="0" y="86920"/>
                </a:lnTo>
                <a:lnTo>
                  <a:pt x="27815" y="12864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574806">
            <a:off x="6008944" y="5983738"/>
            <a:ext cx="51414" cy="210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 flipV="1">
            <a:off x="5869921" y="6054876"/>
            <a:ext cx="138211" cy="2132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859295"/>
              </p:ext>
            </p:extLst>
          </p:nvPr>
        </p:nvGraphicFramePr>
        <p:xfrm>
          <a:off x="5218893" y="5628763"/>
          <a:ext cx="161795" cy="12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CS ChemDraw Drawing" r:id="rId15" imgW="1734100" imgH="1366674" progId="ChemDraw.Document.6.0">
                  <p:embed/>
                </p:oleObj>
              </mc:Choice>
              <mc:Fallback>
                <p:oleObj name="CS ChemDraw Drawing" r:id="rId15" imgW="1734100" imgH="13666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18893" y="5628763"/>
                        <a:ext cx="161795" cy="121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6027471" y="6014471"/>
            <a:ext cx="295530" cy="424732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endParaRPr lang="en-US" sz="1800" dirty="0"/>
          </a:p>
        </p:txBody>
      </p:sp>
      <p:cxnSp>
        <p:nvCxnSpPr>
          <p:cNvPr id="2064" name="Straight Connector 2063"/>
          <p:cNvCxnSpPr/>
          <p:nvPr/>
        </p:nvCxnSpPr>
        <p:spPr>
          <a:xfrm>
            <a:off x="4874909" y="3819114"/>
            <a:ext cx="360182" cy="13569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1234034" y="3645988"/>
            <a:ext cx="941612" cy="182002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6355" y="3887035"/>
            <a:ext cx="585861" cy="2965865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3" name="Straight Arrow Connector 2052"/>
          <p:cNvCxnSpPr/>
          <p:nvPr/>
        </p:nvCxnSpPr>
        <p:spPr>
          <a:xfrm flipH="1" flipV="1">
            <a:off x="5635823" y="5950497"/>
            <a:ext cx="1569486" cy="20248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0" name="Straight Arrow Connector 2059"/>
          <p:cNvCxnSpPr/>
          <p:nvPr/>
        </p:nvCxnSpPr>
        <p:spPr>
          <a:xfrm flipH="1" flipV="1">
            <a:off x="5645557" y="6177569"/>
            <a:ext cx="332912" cy="95665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3" name="TextBox 2062"/>
          <p:cNvSpPr txBox="1"/>
          <p:nvPr/>
        </p:nvSpPr>
        <p:spPr>
          <a:xfrm>
            <a:off x="5245668" y="8529"/>
            <a:ext cx="4723793" cy="886397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dirty="0" smtClean="0"/>
              <a:t>LIPIDS </a:t>
            </a:r>
            <a:br>
              <a:rPr lang="en-US" dirty="0" smtClean="0"/>
            </a:br>
            <a:r>
              <a:rPr lang="en-US" sz="1900" dirty="0"/>
              <a:t>hydrophobic or amphipathic small molecules</a:t>
            </a:r>
          </a:p>
        </p:txBody>
      </p:sp>
      <p:graphicFrame>
        <p:nvGraphicFramePr>
          <p:cNvPr id="2067" name="Object 20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035179"/>
              </p:ext>
            </p:extLst>
          </p:nvPr>
        </p:nvGraphicFramePr>
        <p:xfrm>
          <a:off x="214208" y="8258810"/>
          <a:ext cx="4083896" cy="77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CS ChemDraw Drawing" r:id="rId17" imgW="4958544" imgH="985527" progId="ChemDraw.Document.6.0">
                  <p:embed/>
                </p:oleObj>
              </mc:Choice>
              <mc:Fallback>
                <p:oleObj name="CS ChemDraw Drawing" r:id="rId17" imgW="4958544" imgH="9855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4208" y="8258810"/>
                        <a:ext cx="4083896" cy="773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8" name="Group 2067"/>
          <p:cNvGrpSpPr/>
          <p:nvPr/>
        </p:nvGrpSpPr>
        <p:grpSpPr>
          <a:xfrm>
            <a:off x="1937705" y="8937015"/>
            <a:ext cx="408719" cy="173404"/>
            <a:chOff x="1422974" y="8266078"/>
            <a:chExt cx="278672" cy="123860"/>
          </a:xfrm>
        </p:grpSpPr>
        <p:sp>
          <p:nvSpPr>
            <p:cNvPr id="206" name="Freeform 205"/>
            <p:cNvSpPr/>
            <p:nvPr/>
          </p:nvSpPr>
          <p:spPr>
            <a:xfrm>
              <a:off x="1422974" y="8333168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432312" y="8297276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rot="16200000">
              <a:off x="1577786" y="8266078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1" name="Group 2070"/>
          <p:cNvGrpSpPr/>
          <p:nvPr/>
        </p:nvGrpSpPr>
        <p:grpSpPr>
          <a:xfrm rot="16200000">
            <a:off x="6199988" y="2850848"/>
            <a:ext cx="256032" cy="195378"/>
            <a:chOff x="5553380" y="2766399"/>
            <a:chExt cx="182880" cy="133212"/>
          </a:xfrm>
        </p:grpSpPr>
        <p:sp>
          <p:nvSpPr>
            <p:cNvPr id="2070" name="Oval 2069"/>
            <p:cNvSpPr/>
            <p:nvPr/>
          </p:nvSpPr>
          <p:spPr>
            <a:xfrm>
              <a:off x="5553380" y="2766399"/>
              <a:ext cx="182880" cy="133212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Oval 2068"/>
            <p:cNvSpPr/>
            <p:nvPr/>
          </p:nvSpPr>
          <p:spPr>
            <a:xfrm>
              <a:off x="5562600" y="2766661"/>
              <a:ext cx="164440" cy="663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73" name="Straight Arrow Connector 2072"/>
          <p:cNvCxnSpPr>
            <a:endCxn id="2070" idx="3"/>
          </p:cNvCxnSpPr>
          <p:nvPr/>
        </p:nvCxnSpPr>
        <p:spPr>
          <a:xfrm flipH="1" flipV="1">
            <a:off x="6397081" y="3039059"/>
            <a:ext cx="865050" cy="57359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6900541" y="3621278"/>
            <a:ext cx="1087798" cy="347788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300" dirty="0"/>
              <a:t>peroxisome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94533"/>
              </p:ext>
            </p:extLst>
          </p:nvPr>
        </p:nvGraphicFramePr>
        <p:xfrm>
          <a:off x="95464" y="9418957"/>
          <a:ext cx="4817321" cy="100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CS ChemDraw Drawing" r:id="rId19" imgW="5103502" imgH="1119684" progId="ChemDraw.Document.6.0">
                  <p:embed/>
                </p:oleObj>
              </mc:Choice>
              <mc:Fallback>
                <p:oleObj name="CS ChemDraw Drawing" r:id="rId19" imgW="5103502" imgH="11196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5464" y="9418957"/>
                        <a:ext cx="4817321" cy="1009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" name="Group 201"/>
          <p:cNvGrpSpPr/>
          <p:nvPr/>
        </p:nvGrpSpPr>
        <p:grpSpPr>
          <a:xfrm>
            <a:off x="7030957" y="10118563"/>
            <a:ext cx="395024" cy="173404"/>
            <a:chOff x="1906468" y="2283326"/>
            <a:chExt cx="269334" cy="123860"/>
          </a:xfrm>
        </p:grpSpPr>
        <p:sp>
          <p:nvSpPr>
            <p:cNvPr id="203" name="Freeform 202"/>
            <p:cNvSpPr/>
            <p:nvPr/>
          </p:nvSpPr>
          <p:spPr>
            <a:xfrm>
              <a:off x="1906468" y="2345255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 rot="16200000">
              <a:off x="2051942" y="2283326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6517317" y="10892976"/>
            <a:ext cx="445292" cy="173404"/>
            <a:chOff x="4621039" y="1972882"/>
            <a:chExt cx="303608" cy="123860"/>
          </a:xfrm>
        </p:grpSpPr>
        <p:sp>
          <p:nvSpPr>
            <p:cNvPr id="210" name="Freeform 209"/>
            <p:cNvSpPr/>
            <p:nvPr/>
          </p:nvSpPr>
          <p:spPr>
            <a:xfrm rot="16200000">
              <a:off x="4703192" y="1948712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 rot="16200000">
              <a:off x="4800787" y="1972882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2" name="Object 2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55033"/>
              </p:ext>
            </p:extLst>
          </p:nvPr>
        </p:nvGraphicFramePr>
        <p:xfrm>
          <a:off x="6202680" y="10450197"/>
          <a:ext cx="3567008" cy="65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CS ChemDraw Drawing" r:id="rId21" imgW="3887149" imgH="744747" progId="ChemDraw.Document.6.0">
                  <p:embed/>
                </p:oleObj>
              </mc:Choice>
              <mc:Fallback>
                <p:oleObj name="CS ChemDraw Drawing" r:id="rId21" imgW="3887149" imgH="7447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02680" y="10450197"/>
                        <a:ext cx="3567008" cy="65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306015"/>
              </p:ext>
            </p:extLst>
          </p:nvPr>
        </p:nvGraphicFramePr>
        <p:xfrm>
          <a:off x="6221307" y="9636762"/>
          <a:ext cx="3404024" cy="69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CS ChemDraw Drawing" r:id="rId23" imgW="3463611" imgH="741777" progId="ChemDraw.Document.6.0">
                  <p:embed/>
                </p:oleObj>
              </mc:Choice>
              <mc:Fallback>
                <p:oleObj name="CS ChemDraw Drawing" r:id="rId23" imgW="3463611" imgH="7417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21307" y="9636762"/>
                        <a:ext cx="3404024" cy="697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8823" y="11300996"/>
            <a:ext cx="2326471" cy="594009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dirty="0" smtClean="0"/>
              <a:t>Lipids Classes</a:t>
            </a:r>
            <a:endParaRPr lang="en-US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2375834" y="10278337"/>
            <a:ext cx="445292" cy="173404"/>
            <a:chOff x="1642126" y="6546218"/>
            <a:chExt cx="303608" cy="123860"/>
          </a:xfrm>
        </p:grpSpPr>
        <p:sp>
          <p:nvSpPr>
            <p:cNvPr id="216" name="Freeform 215"/>
            <p:cNvSpPr/>
            <p:nvPr/>
          </p:nvSpPr>
          <p:spPr>
            <a:xfrm rot="16200000">
              <a:off x="1724279" y="6522048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1676400" y="6577416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 rot="16200000">
              <a:off x="1821874" y="6546218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07623" y="8347710"/>
            <a:ext cx="3952987" cy="29070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 dirty="0"/>
          </a:p>
        </p:txBody>
      </p:sp>
      <p:sp>
        <p:nvSpPr>
          <p:cNvPr id="2050" name="TextBox 2049"/>
          <p:cNvSpPr txBox="1"/>
          <p:nvPr/>
        </p:nvSpPr>
        <p:spPr>
          <a:xfrm>
            <a:off x="6188926" y="8347712"/>
            <a:ext cx="3025893" cy="1224951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400" dirty="0"/>
              <a:t>Fatty acids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1400" dirty="0"/>
              <a:t>Free (toxic unless esterified)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1400" dirty="0" err="1"/>
              <a:t>Esterifed</a:t>
            </a:r>
            <a:r>
              <a:rPr lang="en-US" sz="1400" dirty="0"/>
              <a:t> in </a:t>
            </a:r>
            <a:r>
              <a:rPr lang="en-US" sz="1400" dirty="0" err="1"/>
              <a:t>glycerophospholipids</a:t>
            </a:r>
            <a:r>
              <a:rPr lang="en-US" sz="1400" dirty="0"/>
              <a:t>,</a:t>
            </a:r>
            <a:br>
              <a:rPr lang="en-US" sz="1400" dirty="0"/>
            </a:br>
            <a:r>
              <a:rPr lang="en-US" sz="1400" dirty="0" err="1"/>
              <a:t>sphingolipids</a:t>
            </a:r>
            <a:r>
              <a:rPr lang="en-US" sz="1400" dirty="0"/>
              <a:t>, glycerol lipids and </a:t>
            </a:r>
            <a:br>
              <a:rPr lang="en-US" sz="1400" dirty="0"/>
            </a:br>
            <a:r>
              <a:rPr lang="en-US" sz="1400" dirty="0"/>
              <a:t>sterol lipids</a:t>
            </a:r>
          </a:p>
        </p:txBody>
      </p:sp>
      <p:cxnSp>
        <p:nvCxnSpPr>
          <p:cNvPr id="2057" name="Straight Arrow Connector 2056"/>
          <p:cNvCxnSpPr/>
          <p:nvPr/>
        </p:nvCxnSpPr>
        <p:spPr>
          <a:xfrm flipH="1" flipV="1">
            <a:off x="9418320" y="6524797"/>
            <a:ext cx="193043" cy="18229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9" name="Straight Arrow Connector 2058"/>
          <p:cNvCxnSpPr>
            <a:stCxn id="19" idx="0"/>
          </p:cNvCxnSpPr>
          <p:nvPr/>
        </p:nvCxnSpPr>
        <p:spPr>
          <a:xfrm flipH="1" flipV="1">
            <a:off x="7503308" y="8081010"/>
            <a:ext cx="480809" cy="2667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2" name="Straight Arrow Connector 2071"/>
          <p:cNvCxnSpPr>
            <a:stCxn id="19" idx="1"/>
          </p:cNvCxnSpPr>
          <p:nvPr/>
        </p:nvCxnSpPr>
        <p:spPr>
          <a:xfrm flipH="1" flipV="1">
            <a:off x="4386581" y="7958926"/>
            <a:ext cx="1621042" cy="184229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5" name="Straight Arrow Connector 2074"/>
          <p:cNvCxnSpPr>
            <a:stCxn id="19" idx="1"/>
          </p:cNvCxnSpPr>
          <p:nvPr/>
        </p:nvCxnSpPr>
        <p:spPr>
          <a:xfrm flipH="1" flipV="1">
            <a:off x="3967481" y="9023719"/>
            <a:ext cx="2040143" cy="7775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76" name="Group 2075"/>
          <p:cNvGrpSpPr/>
          <p:nvPr/>
        </p:nvGrpSpPr>
        <p:grpSpPr>
          <a:xfrm>
            <a:off x="8804955" y="7894813"/>
            <a:ext cx="426657" cy="173404"/>
            <a:chOff x="6003377" y="5639152"/>
            <a:chExt cx="290903" cy="123860"/>
          </a:xfrm>
        </p:grpSpPr>
        <p:sp>
          <p:nvSpPr>
            <p:cNvPr id="221" name="Freeform 220"/>
            <p:cNvSpPr/>
            <p:nvPr/>
          </p:nvSpPr>
          <p:spPr>
            <a:xfrm rot="16200000">
              <a:off x="6085530" y="5599879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024946" y="5659113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6035118" y="5737559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rot="16200000">
              <a:off x="6170420" y="5639152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3967481" y="3488794"/>
            <a:ext cx="419101" cy="335453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4386580" y="3039057"/>
            <a:ext cx="252406" cy="380426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 flipV="1">
            <a:off x="3278293" y="3178568"/>
            <a:ext cx="1108288" cy="3664759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4386581" y="3333005"/>
            <a:ext cx="995522" cy="3510322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4386581" y="3819112"/>
            <a:ext cx="459759" cy="302421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4386582" y="3922900"/>
            <a:ext cx="1124220" cy="2920425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V="1">
            <a:off x="4386579" y="3076552"/>
            <a:ext cx="1941425" cy="376677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/>
          <p:cNvSpPr/>
          <p:nvPr/>
        </p:nvSpPr>
        <p:spPr>
          <a:xfrm>
            <a:off x="85802" y="6852898"/>
            <a:ext cx="5096909" cy="35988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cxnSp>
        <p:nvCxnSpPr>
          <p:cNvPr id="238" name="Straight Arrow Connector 237"/>
          <p:cNvCxnSpPr>
            <a:stCxn id="19" idx="1"/>
          </p:cNvCxnSpPr>
          <p:nvPr/>
        </p:nvCxnSpPr>
        <p:spPr>
          <a:xfrm flipH="1">
            <a:off x="4948690" y="9801227"/>
            <a:ext cx="1058933" cy="15557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7" name="Group 286"/>
          <p:cNvGrpSpPr/>
          <p:nvPr/>
        </p:nvGrpSpPr>
        <p:grpSpPr>
          <a:xfrm>
            <a:off x="2049537" y="813629"/>
            <a:ext cx="6473587" cy="4440733"/>
            <a:chOff x="1397411" y="581163"/>
            <a:chExt cx="4413809" cy="3171952"/>
          </a:xfrm>
        </p:grpSpPr>
        <p:sp>
          <p:nvSpPr>
            <p:cNvPr id="288" name="Oval 287"/>
            <p:cNvSpPr/>
            <p:nvPr/>
          </p:nvSpPr>
          <p:spPr>
            <a:xfrm>
              <a:off x="3372946" y="2298741"/>
              <a:ext cx="173833" cy="17383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9" name="Straight Connector 288"/>
            <p:cNvCxnSpPr>
              <a:stCxn id="288" idx="4"/>
            </p:cNvCxnSpPr>
            <p:nvPr/>
          </p:nvCxnSpPr>
          <p:spPr>
            <a:xfrm>
              <a:off x="3459863" y="2472575"/>
              <a:ext cx="109517" cy="12246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0" name="Group 289"/>
            <p:cNvGrpSpPr/>
            <p:nvPr/>
          </p:nvGrpSpPr>
          <p:grpSpPr>
            <a:xfrm rot="16200000">
              <a:off x="4223108" y="2039491"/>
              <a:ext cx="182880" cy="133212"/>
              <a:chOff x="5553380" y="2766399"/>
              <a:chExt cx="182880" cy="133212"/>
            </a:xfrm>
          </p:grpSpPr>
          <p:sp>
            <p:nvSpPr>
              <p:cNvPr id="314" name="Oval 313"/>
              <p:cNvSpPr/>
              <p:nvPr/>
            </p:nvSpPr>
            <p:spPr>
              <a:xfrm>
                <a:off x="5553380" y="2766399"/>
                <a:ext cx="182880" cy="133212"/>
              </a:xfrm>
              <a:prstGeom prst="ellipse">
                <a:avLst/>
              </a:prstGeom>
              <a:solidFill>
                <a:srgbClr val="00B05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5562600" y="2766661"/>
                <a:ext cx="164440" cy="6634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1" name="Straight Arrow Connector 290"/>
            <p:cNvCxnSpPr>
              <a:endCxn id="314" idx="3"/>
            </p:cNvCxnSpPr>
            <p:nvPr/>
          </p:nvCxnSpPr>
          <p:spPr>
            <a:xfrm flipH="1" flipV="1">
              <a:off x="4361646" y="2170755"/>
              <a:ext cx="589806" cy="409707"/>
            </a:xfrm>
            <a:prstGeom prst="straightConnector1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/>
            <p:cNvSpPr txBox="1"/>
            <p:nvPr/>
          </p:nvSpPr>
          <p:spPr>
            <a:xfrm>
              <a:off x="4704913" y="2586627"/>
              <a:ext cx="666136" cy="20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peroxisome</a:t>
              </a:r>
            </a:p>
          </p:txBody>
        </p:sp>
        <p:cxnSp>
          <p:nvCxnSpPr>
            <p:cNvPr id="293" name="Straight Connector 292"/>
            <p:cNvCxnSpPr/>
            <p:nvPr/>
          </p:nvCxnSpPr>
          <p:spPr>
            <a:xfrm flipV="1">
              <a:off x="2053389" y="2863516"/>
              <a:ext cx="280737" cy="26469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V="1">
              <a:off x="2297979" y="2943726"/>
              <a:ext cx="361000" cy="47574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3649928" y="2943726"/>
              <a:ext cx="598014" cy="58954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 flipV="1">
              <a:off x="3649928" y="1896979"/>
              <a:ext cx="1054986" cy="10146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1936064" y="1949116"/>
              <a:ext cx="217589" cy="22163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2562726" y="1411705"/>
              <a:ext cx="266017" cy="25667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2990850" y="950495"/>
              <a:ext cx="266718" cy="2526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3835504" y="842211"/>
              <a:ext cx="253730" cy="23461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>
              <a:off x="4028220" y="959518"/>
              <a:ext cx="451538" cy="45218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>
              <a:off x="4479758" y="1185611"/>
              <a:ext cx="205545" cy="165936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TextBox 302"/>
            <p:cNvSpPr txBox="1"/>
            <p:nvPr/>
          </p:nvSpPr>
          <p:spPr>
            <a:xfrm>
              <a:off x="2099259" y="737998"/>
              <a:ext cx="874496" cy="2418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25"/>
                </a:rPr>
                <a:t>mitochondrio</a:t>
              </a:r>
              <a:r>
                <a:rPr lang="en-US" sz="1600" dirty="0">
                  <a:hlinkClick r:id="rId25"/>
                </a:rPr>
                <a:t>n</a:t>
              </a:r>
              <a:endParaRPr lang="en-US" sz="1600" dirty="0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2210162" y="1057781"/>
              <a:ext cx="635751" cy="373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hlinkClick r:id="rId26"/>
                </a:rPr>
                <a:t>cytoplasm</a:t>
              </a:r>
              <a:endParaRPr lang="en-US" sz="1400" dirty="0"/>
            </a:p>
            <a:p>
              <a:pPr algn="ctr"/>
              <a:r>
                <a:rPr lang="en-US" sz="1400" dirty="0">
                  <a:hlinkClick r:id="rId27"/>
                </a:rPr>
                <a:t>cytosol</a:t>
              </a:r>
              <a:endParaRPr lang="en-US" sz="1400" dirty="0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3742304" y="626994"/>
              <a:ext cx="596973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28"/>
                </a:rPr>
                <a:t>ribosome</a:t>
              </a:r>
              <a:endParaRPr lang="en-US" sz="1400" dirty="0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4420563" y="581163"/>
              <a:ext cx="1390657" cy="373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hlinkClick r:id="rId29"/>
                </a:rPr>
                <a:t>R</a:t>
              </a:r>
              <a:r>
                <a:rPr lang="en-US" sz="1400" dirty="0"/>
                <a:t>ough </a:t>
              </a:r>
              <a:r>
                <a:rPr lang="en-US" sz="1400" dirty="0">
                  <a:hlinkClick r:id="rId29"/>
                </a:rPr>
                <a:t>endoplasmic</a:t>
              </a:r>
            </a:p>
            <a:p>
              <a:pPr algn="ctr"/>
              <a:r>
                <a:rPr lang="en-US" sz="1400" dirty="0">
                  <a:hlinkClick r:id="rId29"/>
                </a:rPr>
                <a:t>reticulum (ER</a:t>
              </a:r>
              <a:r>
                <a:rPr lang="en-US" sz="1400" dirty="0"/>
                <a:t>)</a:t>
              </a: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4493318" y="1011615"/>
              <a:ext cx="867720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30"/>
                </a:rPr>
                <a:t>cell membrane</a:t>
              </a:r>
              <a:endParaRPr lang="en-US" sz="14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4687658" y="2580690"/>
              <a:ext cx="707361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31"/>
                </a:rPr>
                <a:t>peroxisome</a:t>
              </a:r>
              <a:endParaRPr lang="en-US" sz="1400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4177422" y="3533274"/>
              <a:ext cx="828024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32"/>
                </a:rPr>
                <a:t>Golgi complex</a:t>
              </a:r>
              <a:endParaRPr lang="en-US" sz="1400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1433641" y="3427226"/>
              <a:ext cx="824876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free </a:t>
              </a:r>
              <a:r>
                <a:rPr lang="en-US" sz="1400" dirty="0">
                  <a:hlinkClick r:id="rId28"/>
                </a:rPr>
                <a:t>ribosome</a:t>
              </a:r>
              <a:endParaRPr lang="en-US" sz="14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1397411" y="2911642"/>
              <a:ext cx="757638" cy="527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smooth</a:t>
              </a:r>
            </a:p>
            <a:p>
              <a:pPr algn="ctr"/>
              <a:r>
                <a:rPr lang="en-US" sz="1400" dirty="0">
                  <a:hlinkClick r:id="rId29"/>
                </a:rPr>
                <a:t>endoplasmic</a:t>
              </a:r>
            </a:p>
            <a:p>
              <a:pPr algn="ctr"/>
              <a:r>
                <a:rPr lang="en-US" sz="1400" dirty="0">
                  <a:hlinkClick r:id="rId29"/>
                </a:rPr>
                <a:t>reticulum</a:t>
              </a:r>
              <a:endParaRPr lang="en-US" sz="1400" dirty="0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1495701" y="1750214"/>
              <a:ext cx="592557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33"/>
                </a:rPr>
                <a:t>lysosome</a:t>
              </a:r>
              <a:endParaRPr lang="en-US" sz="1400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4658483" y="2840628"/>
              <a:ext cx="508443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34"/>
                </a:rPr>
                <a:t>nucleus</a:t>
              </a:r>
              <a:endParaRPr lang="en-US" sz="1400" dirty="0"/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2014" y="2"/>
            <a:ext cx="4414029" cy="1024896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marL="365760" indent="-365760">
              <a:buFont typeface="+mj-lt"/>
              <a:buAutoNum type="arabicPeriod"/>
            </a:pPr>
            <a:r>
              <a:rPr lang="en-US" sz="1900" b="1" dirty="0">
                <a:solidFill>
                  <a:schemeClr val="bg1">
                    <a:lumMod val="85000"/>
                  </a:schemeClr>
                </a:solidFill>
              </a:rPr>
              <a:t>What are the main classes of </a:t>
            </a:r>
            <a:r>
              <a:rPr lang="en-US" sz="1900" b="1" dirty="0" smtClean="0">
                <a:solidFill>
                  <a:schemeClr val="bg1">
                    <a:lumMod val="85000"/>
                  </a:schemeClr>
                </a:solidFill>
              </a:rPr>
              <a:t>lipids?</a:t>
            </a: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indent="-365760">
              <a:buFont typeface="+mj-lt"/>
              <a:buAutoNum type="arabicPeriod"/>
            </a:pPr>
            <a:r>
              <a:rPr lang="en-US" sz="1900" b="1" dirty="0"/>
              <a:t>Where are they found in the cell?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1900" dirty="0">
                <a:solidFill>
                  <a:schemeClr val="bg1">
                    <a:lumMod val="75000"/>
                  </a:schemeClr>
                </a:solidFill>
              </a:rPr>
              <a:t>Where did they come from?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4399488" y="1340412"/>
            <a:ext cx="1056321" cy="16986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endCxn id="91" idx="2"/>
          </p:cNvCxnSpPr>
          <p:nvPr/>
        </p:nvCxnSpPr>
        <p:spPr>
          <a:xfrm flipV="1">
            <a:off x="2999126" y="5750532"/>
            <a:ext cx="2300664" cy="42232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Freeform 253"/>
          <p:cNvSpPr/>
          <p:nvPr/>
        </p:nvSpPr>
        <p:spPr>
          <a:xfrm>
            <a:off x="5323858" y="5466013"/>
            <a:ext cx="263900" cy="184030"/>
          </a:xfrm>
          <a:custGeom>
            <a:avLst/>
            <a:gdLst>
              <a:gd name="connsiteX0" fmla="*/ 27815 w 528475"/>
              <a:gd name="connsiteY0" fmla="*/ 128642 h 208609"/>
              <a:gd name="connsiteX1" fmla="*/ 93874 w 528475"/>
              <a:gd name="connsiteY1" fmla="*/ 93874 h 208609"/>
              <a:gd name="connsiteX2" fmla="*/ 194701 w 528475"/>
              <a:gd name="connsiteY2" fmla="*/ 69536 h 208609"/>
              <a:gd name="connsiteX3" fmla="*/ 219039 w 528475"/>
              <a:gd name="connsiteY3" fmla="*/ 59106 h 208609"/>
              <a:gd name="connsiteX4" fmla="*/ 253807 w 528475"/>
              <a:gd name="connsiteY4" fmla="*/ 104304 h 208609"/>
              <a:gd name="connsiteX5" fmla="*/ 260761 w 528475"/>
              <a:gd name="connsiteY5" fmla="*/ 208609 h 208609"/>
              <a:gd name="connsiteX6" fmla="*/ 309436 w 528475"/>
              <a:gd name="connsiteY6" fmla="*/ 187748 h 208609"/>
              <a:gd name="connsiteX7" fmla="*/ 288575 w 528475"/>
              <a:gd name="connsiteY7" fmla="*/ 97351 h 208609"/>
              <a:gd name="connsiteX8" fmla="*/ 312913 w 528475"/>
              <a:gd name="connsiteY8" fmla="*/ 52152 h 208609"/>
              <a:gd name="connsiteX9" fmla="*/ 358111 w 528475"/>
              <a:gd name="connsiteY9" fmla="*/ 41722 h 208609"/>
              <a:gd name="connsiteX10" fmla="*/ 448508 w 528475"/>
              <a:gd name="connsiteY10" fmla="*/ 66060 h 208609"/>
              <a:gd name="connsiteX11" fmla="*/ 521521 w 528475"/>
              <a:gd name="connsiteY11" fmla="*/ 73013 h 208609"/>
              <a:gd name="connsiteX12" fmla="*/ 528475 w 528475"/>
              <a:gd name="connsiteY12" fmla="*/ 34768 h 208609"/>
              <a:gd name="connsiteX13" fmla="*/ 500660 w 528475"/>
              <a:gd name="connsiteY13" fmla="*/ 6954 h 208609"/>
              <a:gd name="connsiteX14" fmla="*/ 420694 w 528475"/>
              <a:gd name="connsiteY14" fmla="*/ 0 h 208609"/>
              <a:gd name="connsiteX15" fmla="*/ 267714 w 528475"/>
              <a:gd name="connsiteY15" fmla="*/ 3477 h 208609"/>
              <a:gd name="connsiteX16" fmla="*/ 156456 w 528475"/>
              <a:gd name="connsiteY16" fmla="*/ 20861 h 208609"/>
              <a:gd name="connsiteX17" fmla="*/ 69536 w 528475"/>
              <a:gd name="connsiteY17" fmla="*/ 41722 h 208609"/>
              <a:gd name="connsiteX18" fmla="*/ 17384 w 528475"/>
              <a:gd name="connsiteY18" fmla="*/ 69536 h 208609"/>
              <a:gd name="connsiteX19" fmla="*/ 0 w 528475"/>
              <a:gd name="connsiteY19" fmla="*/ 86920 h 208609"/>
              <a:gd name="connsiteX20" fmla="*/ 27815 w 528475"/>
              <a:gd name="connsiteY20" fmla="*/ 128642 h 2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8475" h="208609">
                <a:moveTo>
                  <a:pt x="27815" y="128642"/>
                </a:moveTo>
                <a:lnTo>
                  <a:pt x="93874" y="93874"/>
                </a:lnTo>
                <a:lnTo>
                  <a:pt x="194701" y="69536"/>
                </a:lnTo>
                <a:lnTo>
                  <a:pt x="219039" y="59106"/>
                </a:lnTo>
                <a:lnTo>
                  <a:pt x="253807" y="104304"/>
                </a:lnTo>
                <a:lnTo>
                  <a:pt x="260761" y="208609"/>
                </a:lnTo>
                <a:lnTo>
                  <a:pt x="309436" y="187748"/>
                </a:lnTo>
                <a:lnTo>
                  <a:pt x="288575" y="97351"/>
                </a:lnTo>
                <a:lnTo>
                  <a:pt x="312913" y="52152"/>
                </a:lnTo>
                <a:lnTo>
                  <a:pt x="358111" y="41722"/>
                </a:lnTo>
                <a:lnTo>
                  <a:pt x="448508" y="66060"/>
                </a:lnTo>
                <a:lnTo>
                  <a:pt x="521521" y="73013"/>
                </a:lnTo>
                <a:lnTo>
                  <a:pt x="528475" y="34768"/>
                </a:lnTo>
                <a:lnTo>
                  <a:pt x="500660" y="6954"/>
                </a:lnTo>
                <a:lnTo>
                  <a:pt x="420694" y="0"/>
                </a:lnTo>
                <a:lnTo>
                  <a:pt x="267714" y="3477"/>
                </a:lnTo>
                <a:lnTo>
                  <a:pt x="156456" y="20861"/>
                </a:lnTo>
                <a:lnTo>
                  <a:pt x="69536" y="41722"/>
                </a:lnTo>
                <a:lnTo>
                  <a:pt x="17384" y="69536"/>
                </a:lnTo>
                <a:lnTo>
                  <a:pt x="0" y="86920"/>
                </a:lnTo>
                <a:lnTo>
                  <a:pt x="27815" y="12864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4723920" y="5108166"/>
            <a:ext cx="1184491" cy="3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400" dirty="0">
                <a:hlinkClick r:id="rId35"/>
              </a:rPr>
              <a:t>lipid droplet</a:t>
            </a:r>
            <a:endParaRPr lang="en-US" sz="1400" dirty="0"/>
          </a:p>
        </p:txBody>
      </p:sp>
      <p:cxnSp>
        <p:nvCxnSpPr>
          <p:cNvPr id="234" name="Straight Arrow Connector 233"/>
          <p:cNvCxnSpPr/>
          <p:nvPr/>
        </p:nvCxnSpPr>
        <p:spPr>
          <a:xfrm flipV="1">
            <a:off x="4386582" y="6196695"/>
            <a:ext cx="614930" cy="656205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/>
          <p:cNvSpPr/>
          <p:nvPr/>
        </p:nvSpPr>
        <p:spPr>
          <a:xfrm>
            <a:off x="5235092" y="6852898"/>
            <a:ext cx="4024935" cy="138125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52395" y="6491199"/>
            <a:ext cx="1253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In membranes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020384" y="5514762"/>
            <a:ext cx="1836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In cell membrane and 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lipid droplets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785378" y="6524796"/>
            <a:ext cx="135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In lipid droplets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15" y="1544124"/>
            <a:ext cx="5193911" cy="45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3" name="TextBox 2062"/>
          <p:cNvSpPr txBox="1"/>
          <p:nvPr/>
        </p:nvSpPr>
        <p:spPr>
          <a:xfrm>
            <a:off x="6950077" y="8529"/>
            <a:ext cx="1314975" cy="886397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dirty="0" smtClean="0"/>
              <a:t>LIPIDS </a:t>
            </a:r>
            <a:br>
              <a:rPr lang="en-US" dirty="0" smtClean="0"/>
            </a:br>
            <a:endParaRPr lang="en-US" sz="1900" dirty="0"/>
          </a:p>
        </p:txBody>
      </p:sp>
      <p:grpSp>
        <p:nvGrpSpPr>
          <p:cNvPr id="2071" name="Group 2070"/>
          <p:cNvGrpSpPr/>
          <p:nvPr/>
        </p:nvGrpSpPr>
        <p:grpSpPr>
          <a:xfrm rot="16200000">
            <a:off x="5284131" y="3501198"/>
            <a:ext cx="256032" cy="195378"/>
            <a:chOff x="5553380" y="2766399"/>
            <a:chExt cx="182880" cy="133212"/>
          </a:xfrm>
        </p:grpSpPr>
        <p:sp>
          <p:nvSpPr>
            <p:cNvPr id="2070" name="Oval 2069"/>
            <p:cNvSpPr/>
            <p:nvPr/>
          </p:nvSpPr>
          <p:spPr>
            <a:xfrm>
              <a:off x="5553380" y="2766399"/>
              <a:ext cx="182880" cy="133212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Oval 2068"/>
            <p:cNvSpPr/>
            <p:nvPr/>
          </p:nvSpPr>
          <p:spPr>
            <a:xfrm>
              <a:off x="5562600" y="2766661"/>
              <a:ext cx="164440" cy="663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73" name="Straight Arrow Connector 2072"/>
          <p:cNvCxnSpPr>
            <a:endCxn id="2070" idx="3"/>
          </p:cNvCxnSpPr>
          <p:nvPr/>
        </p:nvCxnSpPr>
        <p:spPr>
          <a:xfrm flipH="1" flipV="1">
            <a:off x="5481224" y="3689409"/>
            <a:ext cx="865050" cy="57359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5984684" y="4271628"/>
            <a:ext cx="1087798" cy="347788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300" dirty="0"/>
              <a:t>peroxisome</a:t>
            </a:r>
          </a:p>
        </p:txBody>
      </p:sp>
      <p:grpSp>
        <p:nvGrpSpPr>
          <p:cNvPr id="235" name="Group 234"/>
          <p:cNvGrpSpPr/>
          <p:nvPr/>
        </p:nvGrpSpPr>
        <p:grpSpPr>
          <a:xfrm>
            <a:off x="6446045" y="2512234"/>
            <a:ext cx="1071461" cy="1041373"/>
            <a:chOff x="5360798" y="1780594"/>
            <a:chExt cx="730541" cy="743838"/>
          </a:xfrm>
        </p:grpSpPr>
        <p:sp>
          <p:nvSpPr>
            <p:cNvPr id="199" name="Oval 14"/>
            <p:cNvSpPr>
              <a:spLocks noChangeArrowheads="1"/>
            </p:cNvSpPr>
            <p:nvPr/>
          </p:nvSpPr>
          <p:spPr bwMode="auto">
            <a:xfrm>
              <a:off x="5702043" y="1811845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Line 15"/>
            <p:cNvSpPr>
              <a:spLocks noChangeShapeType="1"/>
            </p:cNvSpPr>
            <p:nvPr/>
          </p:nvSpPr>
          <p:spPr bwMode="auto">
            <a:xfrm>
              <a:off x="5708700" y="184700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Line 16"/>
            <p:cNvSpPr>
              <a:spLocks noChangeShapeType="1"/>
            </p:cNvSpPr>
            <p:nvPr/>
          </p:nvSpPr>
          <p:spPr bwMode="auto">
            <a:xfrm>
              <a:off x="5732000" y="1848465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Oval 14"/>
            <p:cNvSpPr>
              <a:spLocks noChangeArrowheads="1"/>
            </p:cNvSpPr>
            <p:nvPr/>
          </p:nvSpPr>
          <p:spPr bwMode="auto">
            <a:xfrm rot="16200000">
              <a:off x="5377819" y="2141148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Line 15"/>
            <p:cNvSpPr>
              <a:spLocks noChangeShapeType="1"/>
            </p:cNvSpPr>
            <p:nvPr/>
          </p:nvSpPr>
          <p:spPr bwMode="auto">
            <a:xfrm rot="16200000">
              <a:off x="5450490" y="2136915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16"/>
            <p:cNvSpPr>
              <a:spLocks noChangeShapeType="1"/>
            </p:cNvSpPr>
            <p:nvPr/>
          </p:nvSpPr>
          <p:spPr bwMode="auto">
            <a:xfrm rot="16200000">
              <a:off x="5451953" y="2113593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4"/>
            <p:cNvSpPr>
              <a:spLocks noChangeArrowheads="1"/>
            </p:cNvSpPr>
            <p:nvPr/>
          </p:nvSpPr>
          <p:spPr bwMode="auto">
            <a:xfrm rot="2700000">
              <a:off x="5940958" y="1911645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15"/>
            <p:cNvSpPr>
              <a:spLocks noChangeShapeType="1"/>
            </p:cNvSpPr>
            <p:nvPr/>
          </p:nvSpPr>
          <p:spPr bwMode="auto">
            <a:xfrm rot="2700000">
              <a:off x="5914274" y="1921912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16"/>
            <p:cNvSpPr>
              <a:spLocks noChangeShapeType="1"/>
            </p:cNvSpPr>
            <p:nvPr/>
          </p:nvSpPr>
          <p:spPr bwMode="auto">
            <a:xfrm rot="2700000">
              <a:off x="5929731" y="1939438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14"/>
            <p:cNvSpPr>
              <a:spLocks noChangeArrowheads="1"/>
            </p:cNvSpPr>
            <p:nvPr/>
          </p:nvSpPr>
          <p:spPr bwMode="auto">
            <a:xfrm rot="2700000" flipV="1">
              <a:off x="5463282" y="2379896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Line 15"/>
            <p:cNvSpPr>
              <a:spLocks noChangeShapeType="1"/>
            </p:cNvSpPr>
            <p:nvPr/>
          </p:nvSpPr>
          <p:spPr bwMode="auto">
            <a:xfrm rot="2700000" flipV="1">
              <a:off x="5511100" y="2315661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Line 16"/>
            <p:cNvSpPr>
              <a:spLocks noChangeShapeType="1"/>
            </p:cNvSpPr>
            <p:nvPr/>
          </p:nvSpPr>
          <p:spPr bwMode="auto">
            <a:xfrm rot="2700000" flipV="1">
              <a:off x="5528626" y="2331117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14"/>
            <p:cNvSpPr>
              <a:spLocks noChangeArrowheads="1"/>
            </p:cNvSpPr>
            <p:nvPr/>
          </p:nvSpPr>
          <p:spPr bwMode="auto">
            <a:xfrm rot="18900000">
              <a:off x="5474151" y="1913243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15"/>
            <p:cNvSpPr>
              <a:spLocks noChangeShapeType="1"/>
            </p:cNvSpPr>
            <p:nvPr/>
          </p:nvSpPr>
          <p:spPr bwMode="auto">
            <a:xfrm rot="18900000">
              <a:off x="5521995" y="1942368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Line 16"/>
            <p:cNvSpPr>
              <a:spLocks noChangeShapeType="1"/>
            </p:cNvSpPr>
            <p:nvPr/>
          </p:nvSpPr>
          <p:spPr bwMode="auto">
            <a:xfrm rot="18900000">
              <a:off x="5539506" y="1926928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14"/>
            <p:cNvSpPr>
              <a:spLocks noChangeArrowheads="1"/>
            </p:cNvSpPr>
            <p:nvPr/>
          </p:nvSpPr>
          <p:spPr bwMode="auto">
            <a:xfrm rot="18900000" flipV="1">
              <a:off x="5938071" y="2388931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rot="18900000" flipV="1">
              <a:off x="5911340" y="234348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16"/>
            <p:cNvSpPr>
              <a:spLocks noChangeShapeType="1"/>
            </p:cNvSpPr>
            <p:nvPr/>
          </p:nvSpPr>
          <p:spPr bwMode="auto">
            <a:xfrm rot="18900000" flipV="1">
              <a:off x="5926780" y="2325969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14"/>
            <p:cNvSpPr>
              <a:spLocks noChangeArrowheads="1"/>
            </p:cNvSpPr>
            <p:nvPr/>
          </p:nvSpPr>
          <p:spPr bwMode="auto">
            <a:xfrm rot="20220000">
              <a:off x="5583913" y="1840976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15"/>
            <p:cNvSpPr>
              <a:spLocks noChangeShapeType="1"/>
            </p:cNvSpPr>
            <p:nvPr/>
          </p:nvSpPr>
          <p:spPr bwMode="auto">
            <a:xfrm rot="20220000">
              <a:off x="5612232" y="1877141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16"/>
            <p:cNvSpPr>
              <a:spLocks noChangeShapeType="1"/>
            </p:cNvSpPr>
            <p:nvPr/>
          </p:nvSpPr>
          <p:spPr bwMode="auto">
            <a:xfrm rot="20220000">
              <a:off x="5634252" y="1869386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14"/>
            <p:cNvSpPr>
              <a:spLocks noChangeArrowheads="1"/>
            </p:cNvSpPr>
            <p:nvPr/>
          </p:nvSpPr>
          <p:spPr bwMode="auto">
            <a:xfrm rot="20220000" flipV="1">
              <a:off x="5830696" y="2450048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15"/>
            <p:cNvSpPr>
              <a:spLocks noChangeShapeType="1"/>
            </p:cNvSpPr>
            <p:nvPr/>
          </p:nvSpPr>
          <p:spPr bwMode="auto">
            <a:xfrm rot="20220000" flipV="1">
              <a:off x="5817807" y="2389132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16"/>
            <p:cNvSpPr>
              <a:spLocks noChangeShapeType="1"/>
            </p:cNvSpPr>
            <p:nvPr/>
          </p:nvSpPr>
          <p:spPr bwMode="auto">
            <a:xfrm rot="20220000" flipV="1">
              <a:off x="5838682" y="237868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14"/>
            <p:cNvSpPr>
              <a:spLocks noChangeArrowheads="1"/>
            </p:cNvSpPr>
            <p:nvPr/>
          </p:nvSpPr>
          <p:spPr bwMode="auto">
            <a:xfrm rot="1380000">
              <a:off x="5832256" y="1843989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Line 15"/>
            <p:cNvSpPr>
              <a:spLocks noChangeShapeType="1"/>
            </p:cNvSpPr>
            <p:nvPr/>
          </p:nvSpPr>
          <p:spPr bwMode="auto">
            <a:xfrm rot="1380000">
              <a:off x="5819367" y="186975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Line 16"/>
            <p:cNvSpPr>
              <a:spLocks noChangeShapeType="1"/>
            </p:cNvSpPr>
            <p:nvPr/>
          </p:nvSpPr>
          <p:spPr bwMode="auto">
            <a:xfrm rot="1380000">
              <a:off x="5840242" y="1880202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14"/>
            <p:cNvSpPr>
              <a:spLocks noChangeArrowheads="1"/>
            </p:cNvSpPr>
            <p:nvPr/>
          </p:nvSpPr>
          <p:spPr bwMode="auto">
            <a:xfrm rot="1380000" flipV="1">
              <a:off x="5564222" y="2445630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/>
          </p:nvSpPr>
          <p:spPr bwMode="auto">
            <a:xfrm rot="1380000" flipV="1">
              <a:off x="5592541" y="237431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/>
          </p:nvSpPr>
          <p:spPr bwMode="auto">
            <a:xfrm rot="1380000" flipV="1">
              <a:off x="5614561" y="2382065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14"/>
            <p:cNvSpPr>
              <a:spLocks noChangeArrowheads="1"/>
            </p:cNvSpPr>
            <p:nvPr/>
          </p:nvSpPr>
          <p:spPr bwMode="auto">
            <a:xfrm rot="17580000">
              <a:off x="5413100" y="2022402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5"/>
            <p:cNvSpPr>
              <a:spLocks noChangeShapeType="1"/>
            </p:cNvSpPr>
            <p:nvPr/>
          </p:nvSpPr>
          <p:spPr bwMode="auto">
            <a:xfrm rot="17580000">
              <a:off x="5476376" y="2037693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16"/>
            <p:cNvSpPr>
              <a:spLocks noChangeShapeType="1"/>
            </p:cNvSpPr>
            <p:nvPr/>
          </p:nvSpPr>
          <p:spPr bwMode="auto">
            <a:xfrm rot="17580000">
              <a:off x="5486836" y="2016797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14"/>
            <p:cNvSpPr>
              <a:spLocks noChangeArrowheads="1"/>
            </p:cNvSpPr>
            <p:nvPr/>
          </p:nvSpPr>
          <p:spPr bwMode="auto">
            <a:xfrm rot="17580000" flipV="1">
              <a:off x="6002387" y="2287920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15"/>
            <p:cNvSpPr>
              <a:spLocks noChangeShapeType="1"/>
            </p:cNvSpPr>
            <p:nvPr/>
          </p:nvSpPr>
          <p:spPr bwMode="auto">
            <a:xfrm rot="17580000" flipV="1">
              <a:off x="5968677" y="2262043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16"/>
            <p:cNvSpPr>
              <a:spLocks noChangeShapeType="1"/>
            </p:cNvSpPr>
            <p:nvPr/>
          </p:nvSpPr>
          <p:spPr bwMode="auto">
            <a:xfrm rot="17580000" flipV="1">
              <a:off x="5976443" y="2240003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14"/>
            <p:cNvSpPr>
              <a:spLocks noChangeArrowheads="1"/>
            </p:cNvSpPr>
            <p:nvPr/>
          </p:nvSpPr>
          <p:spPr bwMode="auto">
            <a:xfrm rot="4020000">
              <a:off x="6004504" y="2020855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5"/>
            <p:cNvSpPr>
              <a:spLocks noChangeShapeType="1"/>
            </p:cNvSpPr>
            <p:nvPr/>
          </p:nvSpPr>
          <p:spPr bwMode="auto">
            <a:xfrm rot="4020000">
              <a:off x="5970794" y="2011611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16"/>
            <p:cNvSpPr>
              <a:spLocks noChangeShapeType="1"/>
            </p:cNvSpPr>
            <p:nvPr/>
          </p:nvSpPr>
          <p:spPr bwMode="auto">
            <a:xfrm rot="4020000">
              <a:off x="5978560" y="2033651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14"/>
            <p:cNvSpPr>
              <a:spLocks noChangeArrowheads="1"/>
            </p:cNvSpPr>
            <p:nvPr/>
          </p:nvSpPr>
          <p:spPr bwMode="auto">
            <a:xfrm rot="4020000" flipV="1">
              <a:off x="5395375" y="2265841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15"/>
            <p:cNvSpPr>
              <a:spLocks noChangeShapeType="1"/>
            </p:cNvSpPr>
            <p:nvPr/>
          </p:nvSpPr>
          <p:spPr bwMode="auto">
            <a:xfrm rot="4020000" flipV="1">
              <a:off x="5458651" y="2215429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16"/>
            <p:cNvSpPr>
              <a:spLocks noChangeShapeType="1"/>
            </p:cNvSpPr>
            <p:nvPr/>
          </p:nvSpPr>
          <p:spPr bwMode="auto">
            <a:xfrm rot="4020000" flipV="1">
              <a:off x="5469111" y="2236325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14"/>
            <p:cNvSpPr>
              <a:spLocks noChangeArrowheads="1"/>
            </p:cNvSpPr>
            <p:nvPr/>
          </p:nvSpPr>
          <p:spPr bwMode="auto">
            <a:xfrm rot="806865">
              <a:off x="5769248" y="1824304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5"/>
            <p:cNvSpPr>
              <a:spLocks noChangeShapeType="1"/>
            </p:cNvSpPr>
            <p:nvPr/>
          </p:nvSpPr>
          <p:spPr bwMode="auto">
            <a:xfrm rot="806865">
              <a:off x="5764007" y="1854917"/>
              <a:ext cx="0" cy="7031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6"/>
            <p:cNvSpPr>
              <a:spLocks noChangeShapeType="1"/>
            </p:cNvSpPr>
            <p:nvPr/>
          </p:nvSpPr>
          <p:spPr bwMode="auto">
            <a:xfrm rot="806865">
              <a:off x="5786327" y="1861760"/>
              <a:ext cx="0" cy="7031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14"/>
            <p:cNvSpPr>
              <a:spLocks noChangeArrowheads="1"/>
            </p:cNvSpPr>
            <p:nvPr/>
          </p:nvSpPr>
          <p:spPr bwMode="auto">
            <a:xfrm rot="806865" flipV="1">
              <a:off x="5623595" y="2462061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5"/>
            <p:cNvSpPr>
              <a:spLocks noChangeShapeType="1"/>
            </p:cNvSpPr>
            <p:nvPr/>
          </p:nvSpPr>
          <p:spPr bwMode="auto">
            <a:xfrm rot="806865" flipV="1">
              <a:off x="5642881" y="239010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16"/>
            <p:cNvSpPr>
              <a:spLocks noChangeShapeType="1"/>
            </p:cNvSpPr>
            <p:nvPr/>
          </p:nvSpPr>
          <p:spPr bwMode="auto">
            <a:xfrm rot="806865" flipV="1">
              <a:off x="5665882" y="2394094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14"/>
            <p:cNvSpPr>
              <a:spLocks noChangeArrowheads="1"/>
            </p:cNvSpPr>
            <p:nvPr/>
          </p:nvSpPr>
          <p:spPr bwMode="auto">
            <a:xfrm rot="17006865">
              <a:off x="5382618" y="2075711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5"/>
            <p:cNvSpPr>
              <a:spLocks noChangeShapeType="1"/>
            </p:cNvSpPr>
            <p:nvPr/>
          </p:nvSpPr>
          <p:spPr bwMode="auto">
            <a:xfrm rot="17006865">
              <a:off x="5450745" y="2083364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6"/>
            <p:cNvSpPr>
              <a:spLocks noChangeShapeType="1"/>
            </p:cNvSpPr>
            <p:nvPr/>
          </p:nvSpPr>
          <p:spPr bwMode="auto">
            <a:xfrm rot="17006865">
              <a:off x="5457592" y="2061022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14"/>
            <p:cNvSpPr>
              <a:spLocks noChangeArrowheads="1"/>
            </p:cNvSpPr>
            <p:nvPr/>
          </p:nvSpPr>
          <p:spPr bwMode="auto">
            <a:xfrm rot="17006865" flipV="1">
              <a:off x="6025120" y="2230199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15"/>
            <p:cNvSpPr>
              <a:spLocks noChangeShapeType="1"/>
            </p:cNvSpPr>
            <p:nvPr/>
          </p:nvSpPr>
          <p:spPr bwMode="auto">
            <a:xfrm rot="17006865" flipV="1">
              <a:off x="5990774" y="2213349"/>
              <a:ext cx="0" cy="70242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6"/>
            <p:cNvSpPr>
              <a:spLocks noChangeShapeType="1"/>
            </p:cNvSpPr>
            <p:nvPr/>
          </p:nvSpPr>
          <p:spPr bwMode="auto">
            <a:xfrm rot="17006865" flipV="1">
              <a:off x="5994774" y="2190326"/>
              <a:ext cx="0" cy="70242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14"/>
            <p:cNvSpPr>
              <a:spLocks noChangeArrowheads="1"/>
            </p:cNvSpPr>
            <p:nvPr/>
          </p:nvSpPr>
          <p:spPr bwMode="auto">
            <a:xfrm rot="3506865">
              <a:off x="5979530" y="1955716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5"/>
            <p:cNvSpPr>
              <a:spLocks noChangeShapeType="1"/>
            </p:cNvSpPr>
            <p:nvPr/>
          </p:nvSpPr>
          <p:spPr bwMode="auto">
            <a:xfrm rot="3506865">
              <a:off x="5947654" y="1954365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6"/>
            <p:cNvSpPr>
              <a:spLocks noChangeShapeType="1"/>
            </p:cNvSpPr>
            <p:nvPr/>
          </p:nvSpPr>
          <p:spPr bwMode="auto">
            <a:xfrm rot="3506865">
              <a:off x="5958611" y="1975005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14"/>
            <p:cNvSpPr>
              <a:spLocks noChangeArrowheads="1"/>
            </p:cNvSpPr>
            <p:nvPr/>
          </p:nvSpPr>
          <p:spPr bwMode="auto">
            <a:xfrm rot="3506865" flipV="1">
              <a:off x="5426674" y="2319636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 rot="3506865" flipV="1">
              <a:off x="5484584" y="2263152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6"/>
            <p:cNvSpPr>
              <a:spLocks noChangeShapeType="1"/>
            </p:cNvSpPr>
            <p:nvPr/>
          </p:nvSpPr>
          <p:spPr bwMode="auto">
            <a:xfrm rot="3506865" flipV="1">
              <a:off x="5498035" y="2282261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4"/>
            <p:cNvSpPr>
              <a:spLocks noChangeArrowheads="1"/>
            </p:cNvSpPr>
            <p:nvPr/>
          </p:nvSpPr>
          <p:spPr bwMode="auto">
            <a:xfrm rot="19706865" flipV="1">
              <a:off x="5890485" y="2424881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5"/>
            <p:cNvSpPr>
              <a:spLocks noChangeShapeType="1"/>
            </p:cNvSpPr>
            <p:nvPr/>
          </p:nvSpPr>
          <p:spPr bwMode="auto">
            <a:xfrm rot="19706865" flipV="1">
              <a:off x="5871517" y="2369334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 rot="19706865" flipV="1">
              <a:off x="5890605" y="2355894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4"/>
            <p:cNvSpPr>
              <a:spLocks noChangeArrowheads="1"/>
            </p:cNvSpPr>
            <p:nvPr/>
          </p:nvSpPr>
          <p:spPr bwMode="auto">
            <a:xfrm rot="21026865">
              <a:off x="5642382" y="1824546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5"/>
            <p:cNvSpPr>
              <a:spLocks noChangeShapeType="1"/>
            </p:cNvSpPr>
            <p:nvPr/>
          </p:nvSpPr>
          <p:spPr bwMode="auto">
            <a:xfrm rot="21026865">
              <a:off x="5657974" y="1861179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6"/>
            <p:cNvSpPr>
              <a:spLocks noChangeShapeType="1"/>
            </p:cNvSpPr>
            <p:nvPr/>
          </p:nvSpPr>
          <p:spPr bwMode="auto">
            <a:xfrm rot="21026865">
              <a:off x="5681194" y="1858757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 rot="21026865" flipV="1">
              <a:off x="5770384" y="2464873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5"/>
            <p:cNvSpPr>
              <a:spLocks noChangeShapeType="1"/>
            </p:cNvSpPr>
            <p:nvPr/>
          </p:nvSpPr>
          <p:spPr bwMode="auto">
            <a:xfrm rot="21026865" flipV="1">
              <a:off x="5768475" y="2397504"/>
              <a:ext cx="0" cy="70309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 rot="21026865" flipV="1">
              <a:off x="5791209" y="2392193"/>
              <a:ext cx="0" cy="70309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4"/>
            <p:cNvSpPr>
              <a:spLocks noChangeArrowheads="1"/>
            </p:cNvSpPr>
            <p:nvPr/>
          </p:nvSpPr>
          <p:spPr bwMode="auto">
            <a:xfrm rot="2186865">
              <a:off x="5893666" y="1871413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 rot="2186865">
              <a:off x="5871600" y="1888343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 rot="2186865">
              <a:off x="5889472" y="1903364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4"/>
            <p:cNvSpPr>
              <a:spLocks noChangeArrowheads="1"/>
            </p:cNvSpPr>
            <p:nvPr/>
          </p:nvSpPr>
          <p:spPr bwMode="auto">
            <a:xfrm rot="2186865" flipV="1">
              <a:off x="5508124" y="2414451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rot="2186865" flipV="1">
              <a:off x="5548713" y="2346546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6"/>
            <p:cNvSpPr>
              <a:spLocks noChangeShapeType="1"/>
            </p:cNvSpPr>
            <p:nvPr/>
          </p:nvSpPr>
          <p:spPr bwMode="auto">
            <a:xfrm rot="2186865" flipV="1">
              <a:off x="5568325" y="235921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4"/>
            <p:cNvSpPr>
              <a:spLocks noChangeArrowheads="1"/>
            </p:cNvSpPr>
            <p:nvPr/>
          </p:nvSpPr>
          <p:spPr bwMode="auto">
            <a:xfrm rot="18386865">
              <a:off x="5432375" y="1961507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 rot="18386865">
              <a:off x="5486824" y="1985964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6"/>
            <p:cNvSpPr>
              <a:spLocks noChangeShapeType="1"/>
            </p:cNvSpPr>
            <p:nvPr/>
          </p:nvSpPr>
          <p:spPr bwMode="auto">
            <a:xfrm rot="18386865">
              <a:off x="5501857" y="1968073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 rot="4826865">
              <a:off x="6025607" y="2079880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 rot="4826865">
              <a:off x="5991436" y="2057919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 rot="4826865">
              <a:off x="5993863" y="2081161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418110" y="1859244"/>
              <a:ext cx="628620" cy="628621"/>
            </a:xfrm>
            <a:prstGeom prst="ellipse">
              <a:avLst/>
            </a:prstGeom>
            <a:solidFill>
              <a:srgbClr val="FFC000">
                <a:alpha val="36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rgbClr val="FF0000"/>
                  </a:solidFill>
                </a:rPr>
                <a:t>CE</a:t>
              </a:r>
            </a:p>
            <a:p>
              <a:pPr algn="ctr"/>
              <a:r>
                <a:rPr lang="en-US" sz="1300" b="1" dirty="0">
                  <a:solidFill>
                    <a:srgbClr val="FF0000"/>
                  </a:solidFill>
                </a:rPr>
                <a:t>GL</a:t>
              </a:r>
            </a:p>
          </p:txBody>
        </p:sp>
        <p:sp>
          <p:nvSpPr>
            <p:cNvPr id="87" name="Freeform 86"/>
            <p:cNvSpPr/>
            <p:nvPr/>
          </p:nvSpPr>
          <p:spPr>
            <a:xfrm rot="4446615">
              <a:off x="5918398" y="1933667"/>
              <a:ext cx="179932" cy="131450"/>
            </a:xfrm>
            <a:custGeom>
              <a:avLst/>
              <a:gdLst>
                <a:gd name="connsiteX0" fmla="*/ 27815 w 528475"/>
                <a:gd name="connsiteY0" fmla="*/ 128642 h 208609"/>
                <a:gd name="connsiteX1" fmla="*/ 93874 w 528475"/>
                <a:gd name="connsiteY1" fmla="*/ 93874 h 208609"/>
                <a:gd name="connsiteX2" fmla="*/ 194701 w 528475"/>
                <a:gd name="connsiteY2" fmla="*/ 69536 h 208609"/>
                <a:gd name="connsiteX3" fmla="*/ 219039 w 528475"/>
                <a:gd name="connsiteY3" fmla="*/ 59106 h 208609"/>
                <a:gd name="connsiteX4" fmla="*/ 253807 w 528475"/>
                <a:gd name="connsiteY4" fmla="*/ 104304 h 208609"/>
                <a:gd name="connsiteX5" fmla="*/ 260761 w 528475"/>
                <a:gd name="connsiteY5" fmla="*/ 208609 h 208609"/>
                <a:gd name="connsiteX6" fmla="*/ 309436 w 528475"/>
                <a:gd name="connsiteY6" fmla="*/ 187748 h 208609"/>
                <a:gd name="connsiteX7" fmla="*/ 288575 w 528475"/>
                <a:gd name="connsiteY7" fmla="*/ 97351 h 208609"/>
                <a:gd name="connsiteX8" fmla="*/ 312913 w 528475"/>
                <a:gd name="connsiteY8" fmla="*/ 52152 h 208609"/>
                <a:gd name="connsiteX9" fmla="*/ 358111 w 528475"/>
                <a:gd name="connsiteY9" fmla="*/ 41722 h 208609"/>
                <a:gd name="connsiteX10" fmla="*/ 448508 w 528475"/>
                <a:gd name="connsiteY10" fmla="*/ 66060 h 208609"/>
                <a:gd name="connsiteX11" fmla="*/ 521521 w 528475"/>
                <a:gd name="connsiteY11" fmla="*/ 73013 h 208609"/>
                <a:gd name="connsiteX12" fmla="*/ 528475 w 528475"/>
                <a:gd name="connsiteY12" fmla="*/ 34768 h 208609"/>
                <a:gd name="connsiteX13" fmla="*/ 500660 w 528475"/>
                <a:gd name="connsiteY13" fmla="*/ 6954 h 208609"/>
                <a:gd name="connsiteX14" fmla="*/ 420694 w 528475"/>
                <a:gd name="connsiteY14" fmla="*/ 0 h 208609"/>
                <a:gd name="connsiteX15" fmla="*/ 267714 w 528475"/>
                <a:gd name="connsiteY15" fmla="*/ 3477 h 208609"/>
                <a:gd name="connsiteX16" fmla="*/ 156456 w 528475"/>
                <a:gd name="connsiteY16" fmla="*/ 20861 h 208609"/>
                <a:gd name="connsiteX17" fmla="*/ 69536 w 528475"/>
                <a:gd name="connsiteY17" fmla="*/ 41722 h 208609"/>
                <a:gd name="connsiteX18" fmla="*/ 17384 w 528475"/>
                <a:gd name="connsiteY18" fmla="*/ 69536 h 208609"/>
                <a:gd name="connsiteX19" fmla="*/ 0 w 528475"/>
                <a:gd name="connsiteY19" fmla="*/ 86920 h 208609"/>
                <a:gd name="connsiteX20" fmla="*/ 27815 w 528475"/>
                <a:gd name="connsiteY20" fmla="*/ 128642 h 20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8475" h="208609">
                  <a:moveTo>
                    <a:pt x="27815" y="128642"/>
                  </a:moveTo>
                  <a:lnTo>
                    <a:pt x="93874" y="93874"/>
                  </a:lnTo>
                  <a:lnTo>
                    <a:pt x="194701" y="69536"/>
                  </a:lnTo>
                  <a:lnTo>
                    <a:pt x="219039" y="59106"/>
                  </a:lnTo>
                  <a:lnTo>
                    <a:pt x="253807" y="104304"/>
                  </a:lnTo>
                  <a:lnTo>
                    <a:pt x="260761" y="208609"/>
                  </a:lnTo>
                  <a:lnTo>
                    <a:pt x="309436" y="187748"/>
                  </a:lnTo>
                  <a:lnTo>
                    <a:pt x="288575" y="97351"/>
                  </a:lnTo>
                  <a:lnTo>
                    <a:pt x="312913" y="52152"/>
                  </a:lnTo>
                  <a:lnTo>
                    <a:pt x="358111" y="41722"/>
                  </a:lnTo>
                  <a:lnTo>
                    <a:pt x="448508" y="66060"/>
                  </a:lnTo>
                  <a:lnTo>
                    <a:pt x="521521" y="73013"/>
                  </a:lnTo>
                  <a:lnTo>
                    <a:pt x="528475" y="34768"/>
                  </a:lnTo>
                  <a:lnTo>
                    <a:pt x="500660" y="6954"/>
                  </a:lnTo>
                  <a:lnTo>
                    <a:pt x="420694" y="0"/>
                  </a:lnTo>
                  <a:lnTo>
                    <a:pt x="267714" y="3477"/>
                  </a:lnTo>
                  <a:lnTo>
                    <a:pt x="156456" y="20861"/>
                  </a:lnTo>
                  <a:lnTo>
                    <a:pt x="69536" y="41722"/>
                  </a:lnTo>
                  <a:lnTo>
                    <a:pt x="17384" y="69536"/>
                  </a:lnTo>
                  <a:lnTo>
                    <a:pt x="0" y="86920"/>
                  </a:lnTo>
                  <a:lnTo>
                    <a:pt x="27815" y="128642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600029" y="1780594"/>
              <a:ext cx="179932" cy="131450"/>
            </a:xfrm>
            <a:custGeom>
              <a:avLst/>
              <a:gdLst>
                <a:gd name="connsiteX0" fmla="*/ 27815 w 528475"/>
                <a:gd name="connsiteY0" fmla="*/ 128642 h 208609"/>
                <a:gd name="connsiteX1" fmla="*/ 93874 w 528475"/>
                <a:gd name="connsiteY1" fmla="*/ 93874 h 208609"/>
                <a:gd name="connsiteX2" fmla="*/ 194701 w 528475"/>
                <a:gd name="connsiteY2" fmla="*/ 69536 h 208609"/>
                <a:gd name="connsiteX3" fmla="*/ 219039 w 528475"/>
                <a:gd name="connsiteY3" fmla="*/ 59106 h 208609"/>
                <a:gd name="connsiteX4" fmla="*/ 253807 w 528475"/>
                <a:gd name="connsiteY4" fmla="*/ 104304 h 208609"/>
                <a:gd name="connsiteX5" fmla="*/ 260761 w 528475"/>
                <a:gd name="connsiteY5" fmla="*/ 208609 h 208609"/>
                <a:gd name="connsiteX6" fmla="*/ 309436 w 528475"/>
                <a:gd name="connsiteY6" fmla="*/ 187748 h 208609"/>
                <a:gd name="connsiteX7" fmla="*/ 288575 w 528475"/>
                <a:gd name="connsiteY7" fmla="*/ 97351 h 208609"/>
                <a:gd name="connsiteX8" fmla="*/ 312913 w 528475"/>
                <a:gd name="connsiteY8" fmla="*/ 52152 h 208609"/>
                <a:gd name="connsiteX9" fmla="*/ 358111 w 528475"/>
                <a:gd name="connsiteY9" fmla="*/ 41722 h 208609"/>
                <a:gd name="connsiteX10" fmla="*/ 448508 w 528475"/>
                <a:gd name="connsiteY10" fmla="*/ 66060 h 208609"/>
                <a:gd name="connsiteX11" fmla="*/ 521521 w 528475"/>
                <a:gd name="connsiteY11" fmla="*/ 73013 h 208609"/>
                <a:gd name="connsiteX12" fmla="*/ 528475 w 528475"/>
                <a:gd name="connsiteY12" fmla="*/ 34768 h 208609"/>
                <a:gd name="connsiteX13" fmla="*/ 500660 w 528475"/>
                <a:gd name="connsiteY13" fmla="*/ 6954 h 208609"/>
                <a:gd name="connsiteX14" fmla="*/ 420694 w 528475"/>
                <a:gd name="connsiteY14" fmla="*/ 0 h 208609"/>
                <a:gd name="connsiteX15" fmla="*/ 267714 w 528475"/>
                <a:gd name="connsiteY15" fmla="*/ 3477 h 208609"/>
                <a:gd name="connsiteX16" fmla="*/ 156456 w 528475"/>
                <a:gd name="connsiteY16" fmla="*/ 20861 h 208609"/>
                <a:gd name="connsiteX17" fmla="*/ 69536 w 528475"/>
                <a:gd name="connsiteY17" fmla="*/ 41722 h 208609"/>
                <a:gd name="connsiteX18" fmla="*/ 17384 w 528475"/>
                <a:gd name="connsiteY18" fmla="*/ 69536 h 208609"/>
                <a:gd name="connsiteX19" fmla="*/ 0 w 528475"/>
                <a:gd name="connsiteY19" fmla="*/ 86920 h 208609"/>
                <a:gd name="connsiteX20" fmla="*/ 27815 w 528475"/>
                <a:gd name="connsiteY20" fmla="*/ 128642 h 20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8475" h="208609">
                  <a:moveTo>
                    <a:pt x="27815" y="128642"/>
                  </a:moveTo>
                  <a:lnTo>
                    <a:pt x="93874" y="93874"/>
                  </a:lnTo>
                  <a:lnTo>
                    <a:pt x="194701" y="69536"/>
                  </a:lnTo>
                  <a:lnTo>
                    <a:pt x="219039" y="59106"/>
                  </a:lnTo>
                  <a:lnTo>
                    <a:pt x="253807" y="104304"/>
                  </a:lnTo>
                  <a:lnTo>
                    <a:pt x="260761" y="208609"/>
                  </a:lnTo>
                  <a:lnTo>
                    <a:pt x="309436" y="187748"/>
                  </a:lnTo>
                  <a:lnTo>
                    <a:pt x="288575" y="97351"/>
                  </a:lnTo>
                  <a:lnTo>
                    <a:pt x="312913" y="52152"/>
                  </a:lnTo>
                  <a:lnTo>
                    <a:pt x="358111" y="41722"/>
                  </a:lnTo>
                  <a:lnTo>
                    <a:pt x="448508" y="66060"/>
                  </a:lnTo>
                  <a:lnTo>
                    <a:pt x="521521" y="73013"/>
                  </a:lnTo>
                  <a:lnTo>
                    <a:pt x="528475" y="34768"/>
                  </a:lnTo>
                  <a:lnTo>
                    <a:pt x="500660" y="6954"/>
                  </a:lnTo>
                  <a:lnTo>
                    <a:pt x="420694" y="0"/>
                  </a:lnTo>
                  <a:lnTo>
                    <a:pt x="267714" y="3477"/>
                  </a:lnTo>
                  <a:lnTo>
                    <a:pt x="156456" y="20861"/>
                  </a:lnTo>
                  <a:lnTo>
                    <a:pt x="69536" y="41722"/>
                  </a:lnTo>
                  <a:lnTo>
                    <a:pt x="17384" y="69536"/>
                  </a:lnTo>
                  <a:lnTo>
                    <a:pt x="0" y="86920"/>
                  </a:lnTo>
                  <a:lnTo>
                    <a:pt x="27815" y="128642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440432"/>
                </p:ext>
              </p:extLst>
            </p:nvPr>
          </p:nvGraphicFramePr>
          <p:xfrm>
            <a:off x="5528462" y="1896844"/>
            <a:ext cx="110314" cy="86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0" name="CS ChemDraw Drawing" r:id="rId5" imgW="1733830" imgH="1366674" progId="ChemDraw.Document.6.0">
                    <p:embed/>
                  </p:oleObj>
                </mc:Choice>
                <mc:Fallback>
                  <p:oleObj name="CS ChemDraw Drawing" r:id="rId5" imgW="1733830" imgH="136667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28462" y="1896844"/>
                          <a:ext cx="110314" cy="869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9" name="Object 2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844658"/>
                </p:ext>
              </p:extLst>
            </p:nvPr>
          </p:nvGraphicFramePr>
          <p:xfrm>
            <a:off x="5374197" y="2194656"/>
            <a:ext cx="139700" cy="46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1" name="CS ChemDraw Drawing" r:id="rId7" imgW="2184901" imgH="711275" progId="ChemDraw.Document.6.0">
                    <p:embed/>
                  </p:oleObj>
                </mc:Choice>
                <mc:Fallback>
                  <p:oleObj name="CS ChemDraw Drawing" r:id="rId7" imgW="2184901" imgH="71127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74197" y="2194656"/>
                          <a:ext cx="139700" cy="46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" name="Object 2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7783600"/>
                </p:ext>
              </p:extLst>
            </p:nvPr>
          </p:nvGraphicFramePr>
          <p:xfrm>
            <a:off x="5951639" y="2127881"/>
            <a:ext cx="139700" cy="47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2" name="CS ChemDraw Drawing" r:id="rId9" imgW="2183552" imgH="734219" progId="ChemDraw.Document.6.0">
                    <p:embed/>
                  </p:oleObj>
                </mc:Choice>
                <mc:Fallback>
                  <p:oleObj name="CS ChemDraw Drawing" r:id="rId9" imgW="2183552" imgH="73421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51639" y="2127881"/>
                          <a:ext cx="139700" cy="47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 rot="20852812">
              <a:off x="5965498" y="2176385"/>
              <a:ext cx="107018" cy="42303"/>
              <a:chOff x="6108053" y="2377847"/>
              <a:chExt cx="107018" cy="42303"/>
            </a:xfrm>
          </p:grpSpPr>
          <p:sp>
            <p:nvSpPr>
              <p:cNvPr id="226" name="Oval 14"/>
              <p:cNvSpPr>
                <a:spLocks noChangeArrowheads="1"/>
              </p:cNvSpPr>
              <p:nvPr/>
            </p:nvSpPr>
            <p:spPr bwMode="auto">
              <a:xfrm rot="17006865" flipV="1">
                <a:off x="6177520" y="2382599"/>
                <a:ext cx="39981" cy="3512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Line 15"/>
              <p:cNvSpPr>
                <a:spLocks noChangeShapeType="1"/>
              </p:cNvSpPr>
              <p:nvPr/>
            </p:nvSpPr>
            <p:spPr bwMode="auto">
              <a:xfrm rot="17006865" flipV="1">
                <a:off x="6143174" y="2365749"/>
                <a:ext cx="0" cy="70242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Line 16"/>
              <p:cNvSpPr>
                <a:spLocks noChangeShapeType="1"/>
              </p:cNvSpPr>
              <p:nvPr/>
            </p:nvSpPr>
            <p:spPr bwMode="auto">
              <a:xfrm rot="17006865" flipV="1">
                <a:off x="6147174" y="2342726"/>
                <a:ext cx="0" cy="70242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29" name="Object 2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573876"/>
                </p:ext>
              </p:extLst>
            </p:nvPr>
          </p:nvGraphicFramePr>
          <p:xfrm>
            <a:off x="5925062" y="2300991"/>
            <a:ext cx="119062" cy="77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3" name="CS ChemDraw Drawing" r:id="rId11" imgW="1843426" imgH="1224959" progId="ChemDraw.Document.6.0">
                    <p:embed/>
                  </p:oleObj>
                </mc:Choice>
                <mc:Fallback>
                  <p:oleObj name="CS ChemDraw Drawing" r:id="rId11" imgW="1843426" imgH="122495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25062" y="2300991"/>
                          <a:ext cx="119062" cy="77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0" name="Object 2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3745710"/>
                </p:ext>
              </p:extLst>
            </p:nvPr>
          </p:nvGraphicFramePr>
          <p:xfrm>
            <a:off x="5712969" y="2387860"/>
            <a:ext cx="42862" cy="133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4" name="CS ChemDraw Drawing" r:id="rId13" imgW="667024" imgH="2105752" progId="ChemDraw.Document.6.0">
                    <p:embed/>
                  </p:oleObj>
                </mc:Choice>
                <mc:Fallback>
                  <p:oleObj name="CS ChemDraw Drawing" r:id="rId13" imgW="667024" imgH="210575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12969" y="2387860"/>
                          <a:ext cx="42862" cy="133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 rot="-120000">
              <a:off x="5663388" y="2403494"/>
              <a:ext cx="42287" cy="107116"/>
              <a:chOff x="5775995" y="2542500"/>
              <a:chExt cx="42287" cy="107116"/>
            </a:xfrm>
          </p:grpSpPr>
          <p:sp>
            <p:nvSpPr>
              <p:cNvPr id="231" name="Oval 14"/>
              <p:cNvSpPr>
                <a:spLocks noChangeArrowheads="1"/>
              </p:cNvSpPr>
              <p:nvPr/>
            </p:nvSpPr>
            <p:spPr bwMode="auto">
              <a:xfrm rot="806865" flipV="1">
                <a:off x="5775995" y="2614461"/>
                <a:ext cx="39942" cy="3515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15"/>
              <p:cNvSpPr>
                <a:spLocks noChangeShapeType="1"/>
              </p:cNvSpPr>
              <p:nvPr/>
            </p:nvSpPr>
            <p:spPr bwMode="auto">
              <a:xfrm rot="806865" flipV="1">
                <a:off x="5795281" y="2542500"/>
                <a:ext cx="0" cy="70310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Line 16"/>
              <p:cNvSpPr>
                <a:spLocks noChangeShapeType="1"/>
              </p:cNvSpPr>
              <p:nvPr/>
            </p:nvSpPr>
            <p:spPr bwMode="auto">
              <a:xfrm rot="806865" flipV="1">
                <a:off x="5818282" y="2546494"/>
                <a:ext cx="0" cy="70310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5360798" y="2244213"/>
              <a:ext cx="243589" cy="280219"/>
            </a:xfrm>
            <a:custGeom>
              <a:avLst/>
              <a:gdLst>
                <a:gd name="connsiteX0" fmla="*/ 34654 w 243589"/>
                <a:gd name="connsiteY0" fmla="*/ 63910 h 280219"/>
                <a:gd name="connsiteX1" fmla="*/ 34654 w 243589"/>
                <a:gd name="connsiteY1" fmla="*/ 63910 h 280219"/>
                <a:gd name="connsiteX2" fmla="*/ 42028 w 243589"/>
                <a:gd name="connsiteY2" fmla="*/ 86032 h 280219"/>
                <a:gd name="connsiteX3" fmla="*/ 51860 w 243589"/>
                <a:gd name="connsiteY3" fmla="*/ 100781 h 280219"/>
                <a:gd name="connsiteX4" fmla="*/ 59234 w 243589"/>
                <a:gd name="connsiteY4" fmla="*/ 117987 h 280219"/>
                <a:gd name="connsiteX5" fmla="*/ 64150 w 243589"/>
                <a:gd name="connsiteY5" fmla="*/ 125361 h 280219"/>
                <a:gd name="connsiteX6" fmla="*/ 66608 w 243589"/>
                <a:gd name="connsiteY6" fmla="*/ 132735 h 280219"/>
                <a:gd name="connsiteX7" fmla="*/ 71525 w 243589"/>
                <a:gd name="connsiteY7" fmla="*/ 137652 h 280219"/>
                <a:gd name="connsiteX8" fmla="*/ 88731 w 243589"/>
                <a:gd name="connsiteY8" fmla="*/ 157316 h 280219"/>
                <a:gd name="connsiteX9" fmla="*/ 101021 w 243589"/>
                <a:gd name="connsiteY9" fmla="*/ 167148 h 280219"/>
                <a:gd name="connsiteX10" fmla="*/ 115770 w 243589"/>
                <a:gd name="connsiteY10" fmla="*/ 176981 h 280219"/>
                <a:gd name="connsiteX11" fmla="*/ 128060 w 243589"/>
                <a:gd name="connsiteY11" fmla="*/ 186813 h 280219"/>
                <a:gd name="connsiteX12" fmla="*/ 142808 w 243589"/>
                <a:gd name="connsiteY12" fmla="*/ 196645 h 280219"/>
                <a:gd name="connsiteX13" fmla="*/ 147725 w 243589"/>
                <a:gd name="connsiteY13" fmla="*/ 201561 h 280219"/>
                <a:gd name="connsiteX14" fmla="*/ 155099 w 243589"/>
                <a:gd name="connsiteY14" fmla="*/ 204019 h 280219"/>
                <a:gd name="connsiteX15" fmla="*/ 169847 w 243589"/>
                <a:gd name="connsiteY15" fmla="*/ 211393 h 280219"/>
                <a:gd name="connsiteX16" fmla="*/ 174763 w 243589"/>
                <a:gd name="connsiteY16" fmla="*/ 216310 h 280219"/>
                <a:gd name="connsiteX17" fmla="*/ 189512 w 243589"/>
                <a:gd name="connsiteY17" fmla="*/ 221226 h 280219"/>
                <a:gd name="connsiteX18" fmla="*/ 196886 w 243589"/>
                <a:gd name="connsiteY18" fmla="*/ 223684 h 280219"/>
                <a:gd name="connsiteX19" fmla="*/ 214092 w 243589"/>
                <a:gd name="connsiteY19" fmla="*/ 233516 h 280219"/>
                <a:gd name="connsiteX20" fmla="*/ 221467 w 243589"/>
                <a:gd name="connsiteY20" fmla="*/ 235974 h 280219"/>
                <a:gd name="connsiteX21" fmla="*/ 236215 w 243589"/>
                <a:gd name="connsiteY21" fmla="*/ 243348 h 280219"/>
                <a:gd name="connsiteX22" fmla="*/ 243589 w 243589"/>
                <a:gd name="connsiteY22" fmla="*/ 248264 h 280219"/>
                <a:gd name="connsiteX23" fmla="*/ 241131 w 243589"/>
                <a:gd name="connsiteY23" fmla="*/ 265471 h 280219"/>
                <a:gd name="connsiteX24" fmla="*/ 238673 w 243589"/>
                <a:gd name="connsiteY24" fmla="*/ 272845 h 280219"/>
                <a:gd name="connsiteX25" fmla="*/ 223925 w 243589"/>
                <a:gd name="connsiteY25" fmla="*/ 277761 h 280219"/>
                <a:gd name="connsiteX26" fmla="*/ 216550 w 243589"/>
                <a:gd name="connsiteY26" fmla="*/ 280219 h 280219"/>
                <a:gd name="connsiteX27" fmla="*/ 160015 w 243589"/>
                <a:gd name="connsiteY27" fmla="*/ 275303 h 280219"/>
                <a:gd name="connsiteX28" fmla="*/ 147725 w 243589"/>
                <a:gd name="connsiteY28" fmla="*/ 272845 h 280219"/>
                <a:gd name="connsiteX29" fmla="*/ 128060 w 243589"/>
                <a:gd name="connsiteY29" fmla="*/ 267929 h 280219"/>
                <a:gd name="connsiteX30" fmla="*/ 105937 w 243589"/>
                <a:gd name="connsiteY30" fmla="*/ 258097 h 280219"/>
                <a:gd name="connsiteX31" fmla="*/ 98563 w 243589"/>
                <a:gd name="connsiteY31" fmla="*/ 255639 h 280219"/>
                <a:gd name="connsiteX32" fmla="*/ 91189 w 243589"/>
                <a:gd name="connsiteY32" fmla="*/ 253181 h 280219"/>
                <a:gd name="connsiteX33" fmla="*/ 88731 w 243589"/>
                <a:gd name="connsiteY33" fmla="*/ 245806 h 280219"/>
                <a:gd name="connsiteX34" fmla="*/ 71525 w 243589"/>
                <a:gd name="connsiteY34" fmla="*/ 226142 h 280219"/>
                <a:gd name="connsiteX35" fmla="*/ 69067 w 243589"/>
                <a:gd name="connsiteY35" fmla="*/ 218768 h 280219"/>
                <a:gd name="connsiteX36" fmla="*/ 54318 w 243589"/>
                <a:gd name="connsiteY36" fmla="*/ 199103 h 280219"/>
                <a:gd name="connsiteX37" fmla="*/ 42028 w 243589"/>
                <a:gd name="connsiteY37" fmla="*/ 176981 h 280219"/>
                <a:gd name="connsiteX38" fmla="*/ 34654 w 243589"/>
                <a:gd name="connsiteY38" fmla="*/ 172064 h 280219"/>
                <a:gd name="connsiteX39" fmla="*/ 27279 w 243589"/>
                <a:gd name="connsiteY39" fmla="*/ 159774 h 280219"/>
                <a:gd name="connsiteX40" fmla="*/ 22363 w 243589"/>
                <a:gd name="connsiteY40" fmla="*/ 149942 h 280219"/>
                <a:gd name="connsiteX41" fmla="*/ 17447 w 243589"/>
                <a:gd name="connsiteY41" fmla="*/ 135193 h 280219"/>
                <a:gd name="connsiteX42" fmla="*/ 12531 w 243589"/>
                <a:gd name="connsiteY42" fmla="*/ 127819 h 280219"/>
                <a:gd name="connsiteX43" fmla="*/ 7615 w 243589"/>
                <a:gd name="connsiteY43" fmla="*/ 113071 h 280219"/>
                <a:gd name="connsiteX44" fmla="*/ 5157 w 243589"/>
                <a:gd name="connsiteY44" fmla="*/ 105697 h 280219"/>
                <a:gd name="connsiteX45" fmla="*/ 2699 w 243589"/>
                <a:gd name="connsiteY45" fmla="*/ 98322 h 280219"/>
                <a:gd name="connsiteX46" fmla="*/ 2699 w 243589"/>
                <a:gd name="connsiteY46" fmla="*/ 27039 h 280219"/>
                <a:gd name="connsiteX47" fmla="*/ 7615 w 243589"/>
                <a:gd name="connsiteY47" fmla="*/ 12290 h 280219"/>
                <a:gd name="connsiteX48" fmla="*/ 29737 w 243589"/>
                <a:gd name="connsiteY48" fmla="*/ 2458 h 280219"/>
                <a:gd name="connsiteX49" fmla="*/ 37112 w 243589"/>
                <a:gd name="connsiteY49" fmla="*/ 0 h 280219"/>
                <a:gd name="connsiteX50" fmla="*/ 42028 w 243589"/>
                <a:gd name="connsiteY50" fmla="*/ 7374 h 280219"/>
                <a:gd name="connsiteX51" fmla="*/ 42028 w 243589"/>
                <a:gd name="connsiteY51" fmla="*/ 31955 h 280219"/>
                <a:gd name="connsiteX52" fmla="*/ 37112 w 243589"/>
                <a:gd name="connsiteY52" fmla="*/ 46703 h 280219"/>
                <a:gd name="connsiteX53" fmla="*/ 34654 w 243589"/>
                <a:gd name="connsiteY53" fmla="*/ 54077 h 280219"/>
                <a:gd name="connsiteX54" fmla="*/ 34654 w 243589"/>
                <a:gd name="connsiteY54" fmla="*/ 63910 h 28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3589" h="280219">
                  <a:moveTo>
                    <a:pt x="34654" y="63910"/>
                  </a:moveTo>
                  <a:lnTo>
                    <a:pt x="34654" y="63910"/>
                  </a:lnTo>
                  <a:cubicBezTo>
                    <a:pt x="37112" y="71284"/>
                    <a:pt x="38741" y="78988"/>
                    <a:pt x="42028" y="86032"/>
                  </a:cubicBezTo>
                  <a:cubicBezTo>
                    <a:pt x="44527" y="91386"/>
                    <a:pt x="49992" y="95176"/>
                    <a:pt x="51860" y="100781"/>
                  </a:cubicBezTo>
                  <a:cubicBezTo>
                    <a:pt x="54618" y="109054"/>
                    <a:pt x="54374" y="109482"/>
                    <a:pt x="59234" y="117987"/>
                  </a:cubicBezTo>
                  <a:cubicBezTo>
                    <a:pt x="60700" y="120552"/>
                    <a:pt x="62829" y="122719"/>
                    <a:pt x="64150" y="125361"/>
                  </a:cubicBezTo>
                  <a:cubicBezTo>
                    <a:pt x="65309" y="127678"/>
                    <a:pt x="65275" y="130513"/>
                    <a:pt x="66608" y="132735"/>
                  </a:cubicBezTo>
                  <a:cubicBezTo>
                    <a:pt x="67801" y="134723"/>
                    <a:pt x="70134" y="135798"/>
                    <a:pt x="71525" y="137652"/>
                  </a:cubicBezTo>
                  <a:cubicBezTo>
                    <a:pt x="85864" y="156770"/>
                    <a:pt x="75007" y="148167"/>
                    <a:pt x="88731" y="157316"/>
                  </a:cubicBezTo>
                  <a:cubicBezTo>
                    <a:pt x="99725" y="173806"/>
                    <a:pt x="86775" y="157651"/>
                    <a:pt x="101021" y="167148"/>
                  </a:cubicBezTo>
                  <a:cubicBezTo>
                    <a:pt x="119438" y="179425"/>
                    <a:pt x="98234" y="171133"/>
                    <a:pt x="115770" y="176981"/>
                  </a:cubicBezTo>
                  <a:cubicBezTo>
                    <a:pt x="124853" y="190606"/>
                    <a:pt x="115489" y="179829"/>
                    <a:pt x="128060" y="186813"/>
                  </a:cubicBezTo>
                  <a:cubicBezTo>
                    <a:pt x="133225" y="189682"/>
                    <a:pt x="138630" y="192468"/>
                    <a:pt x="142808" y="196645"/>
                  </a:cubicBezTo>
                  <a:cubicBezTo>
                    <a:pt x="144447" y="198284"/>
                    <a:pt x="145738" y="200369"/>
                    <a:pt x="147725" y="201561"/>
                  </a:cubicBezTo>
                  <a:cubicBezTo>
                    <a:pt x="149947" y="202894"/>
                    <a:pt x="152782" y="202860"/>
                    <a:pt x="155099" y="204019"/>
                  </a:cubicBezTo>
                  <a:cubicBezTo>
                    <a:pt x="174159" y="213549"/>
                    <a:pt x="151312" y="205215"/>
                    <a:pt x="169847" y="211393"/>
                  </a:cubicBezTo>
                  <a:cubicBezTo>
                    <a:pt x="171486" y="213032"/>
                    <a:pt x="172690" y="215273"/>
                    <a:pt x="174763" y="216310"/>
                  </a:cubicBezTo>
                  <a:cubicBezTo>
                    <a:pt x="179398" y="218628"/>
                    <a:pt x="184596" y="219587"/>
                    <a:pt x="189512" y="221226"/>
                  </a:cubicBezTo>
                  <a:cubicBezTo>
                    <a:pt x="191970" y="222045"/>
                    <a:pt x="194730" y="222247"/>
                    <a:pt x="196886" y="223684"/>
                  </a:cubicBezTo>
                  <a:cubicBezTo>
                    <a:pt x="204291" y="228621"/>
                    <a:pt x="205361" y="229774"/>
                    <a:pt x="214092" y="233516"/>
                  </a:cubicBezTo>
                  <a:cubicBezTo>
                    <a:pt x="216474" y="234537"/>
                    <a:pt x="219009" y="235155"/>
                    <a:pt x="221467" y="235974"/>
                  </a:cubicBezTo>
                  <a:cubicBezTo>
                    <a:pt x="242600" y="250063"/>
                    <a:pt x="215862" y="233171"/>
                    <a:pt x="236215" y="243348"/>
                  </a:cubicBezTo>
                  <a:cubicBezTo>
                    <a:pt x="238857" y="244669"/>
                    <a:pt x="241131" y="246625"/>
                    <a:pt x="243589" y="248264"/>
                  </a:cubicBezTo>
                  <a:cubicBezTo>
                    <a:pt x="242770" y="254000"/>
                    <a:pt x="242267" y="259790"/>
                    <a:pt x="241131" y="265471"/>
                  </a:cubicBezTo>
                  <a:cubicBezTo>
                    <a:pt x="240623" y="268012"/>
                    <a:pt x="240781" y="271339"/>
                    <a:pt x="238673" y="272845"/>
                  </a:cubicBezTo>
                  <a:cubicBezTo>
                    <a:pt x="234456" y="275857"/>
                    <a:pt x="228841" y="276122"/>
                    <a:pt x="223925" y="277761"/>
                  </a:cubicBezTo>
                  <a:lnTo>
                    <a:pt x="216550" y="280219"/>
                  </a:lnTo>
                  <a:cubicBezTo>
                    <a:pt x="147611" y="276591"/>
                    <a:pt x="189058" y="281757"/>
                    <a:pt x="160015" y="275303"/>
                  </a:cubicBezTo>
                  <a:cubicBezTo>
                    <a:pt x="155937" y="274397"/>
                    <a:pt x="151796" y="273784"/>
                    <a:pt x="147725" y="272845"/>
                  </a:cubicBezTo>
                  <a:cubicBezTo>
                    <a:pt x="141141" y="271326"/>
                    <a:pt x="128060" y="267929"/>
                    <a:pt x="128060" y="267929"/>
                  </a:cubicBezTo>
                  <a:cubicBezTo>
                    <a:pt x="116374" y="260138"/>
                    <a:pt x="123489" y="263947"/>
                    <a:pt x="105937" y="258097"/>
                  </a:cubicBezTo>
                  <a:lnTo>
                    <a:pt x="98563" y="255639"/>
                  </a:lnTo>
                  <a:lnTo>
                    <a:pt x="91189" y="253181"/>
                  </a:lnTo>
                  <a:cubicBezTo>
                    <a:pt x="90370" y="250723"/>
                    <a:pt x="90350" y="247830"/>
                    <a:pt x="88731" y="245806"/>
                  </a:cubicBezTo>
                  <a:cubicBezTo>
                    <a:pt x="77260" y="231466"/>
                    <a:pt x="81358" y="255642"/>
                    <a:pt x="71525" y="226142"/>
                  </a:cubicBezTo>
                  <a:cubicBezTo>
                    <a:pt x="70706" y="223684"/>
                    <a:pt x="70400" y="220990"/>
                    <a:pt x="69067" y="218768"/>
                  </a:cubicBezTo>
                  <a:cubicBezTo>
                    <a:pt x="60330" y="204208"/>
                    <a:pt x="64523" y="229717"/>
                    <a:pt x="54318" y="199103"/>
                  </a:cubicBezTo>
                  <a:cubicBezTo>
                    <a:pt x="51756" y="191418"/>
                    <a:pt x="49273" y="181812"/>
                    <a:pt x="42028" y="176981"/>
                  </a:cubicBezTo>
                  <a:lnTo>
                    <a:pt x="34654" y="172064"/>
                  </a:lnTo>
                  <a:cubicBezTo>
                    <a:pt x="28948" y="154946"/>
                    <a:pt x="36278" y="173271"/>
                    <a:pt x="27279" y="159774"/>
                  </a:cubicBezTo>
                  <a:cubicBezTo>
                    <a:pt x="25246" y="156725"/>
                    <a:pt x="23724" y="153344"/>
                    <a:pt x="22363" y="149942"/>
                  </a:cubicBezTo>
                  <a:cubicBezTo>
                    <a:pt x="20438" y="145130"/>
                    <a:pt x="20322" y="139505"/>
                    <a:pt x="17447" y="135193"/>
                  </a:cubicBezTo>
                  <a:cubicBezTo>
                    <a:pt x="15808" y="132735"/>
                    <a:pt x="13731" y="130519"/>
                    <a:pt x="12531" y="127819"/>
                  </a:cubicBezTo>
                  <a:cubicBezTo>
                    <a:pt x="10426" y="123084"/>
                    <a:pt x="9254" y="117987"/>
                    <a:pt x="7615" y="113071"/>
                  </a:cubicBezTo>
                  <a:lnTo>
                    <a:pt x="5157" y="105697"/>
                  </a:lnTo>
                  <a:lnTo>
                    <a:pt x="2699" y="98322"/>
                  </a:lnTo>
                  <a:cubicBezTo>
                    <a:pt x="101" y="67152"/>
                    <a:pt x="-1780" y="61378"/>
                    <a:pt x="2699" y="27039"/>
                  </a:cubicBezTo>
                  <a:cubicBezTo>
                    <a:pt x="3369" y="21900"/>
                    <a:pt x="3303" y="15165"/>
                    <a:pt x="7615" y="12290"/>
                  </a:cubicBezTo>
                  <a:cubicBezTo>
                    <a:pt x="19300" y="4500"/>
                    <a:pt x="12187" y="8308"/>
                    <a:pt x="29737" y="2458"/>
                  </a:cubicBezTo>
                  <a:lnTo>
                    <a:pt x="37112" y="0"/>
                  </a:lnTo>
                  <a:cubicBezTo>
                    <a:pt x="38751" y="2458"/>
                    <a:pt x="40707" y="4732"/>
                    <a:pt x="42028" y="7374"/>
                  </a:cubicBezTo>
                  <a:cubicBezTo>
                    <a:pt x="46464" y="16245"/>
                    <a:pt x="44527" y="21126"/>
                    <a:pt x="42028" y="31955"/>
                  </a:cubicBezTo>
                  <a:cubicBezTo>
                    <a:pt x="40863" y="37004"/>
                    <a:pt x="38751" y="41787"/>
                    <a:pt x="37112" y="46703"/>
                  </a:cubicBezTo>
                  <a:lnTo>
                    <a:pt x="34654" y="54077"/>
                  </a:lnTo>
                  <a:lnTo>
                    <a:pt x="34654" y="6391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7354356" y="2179631"/>
            <a:ext cx="1985031" cy="1809726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800" dirty="0" smtClean="0"/>
              <a:t>import</a:t>
            </a:r>
          </a:p>
          <a:p>
            <a:pPr algn="ctr"/>
            <a:r>
              <a:rPr lang="en-US" sz="1800" dirty="0" smtClean="0"/>
              <a:t>Circulating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Lipoprotein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1800" dirty="0"/>
              <a:t>LDL from liver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1800" dirty="0"/>
              <a:t>Chylomicrons</a:t>
            </a:r>
            <a:br>
              <a:rPr lang="en-US" sz="1800" dirty="0"/>
            </a:br>
            <a:r>
              <a:rPr lang="en-US" sz="1800" dirty="0"/>
              <a:t>from intestines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892030" y="2292502"/>
            <a:ext cx="1084336" cy="347788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300" dirty="0"/>
              <a:t>not to scale</a:t>
            </a:r>
          </a:p>
        </p:txBody>
      </p:sp>
      <p:pic>
        <p:nvPicPr>
          <p:cNvPr id="5173" name="Picture 5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09" y="4406033"/>
            <a:ext cx="2207425" cy="186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" name="Down Arrow 236"/>
          <p:cNvSpPr/>
          <p:nvPr/>
        </p:nvSpPr>
        <p:spPr>
          <a:xfrm rot="4218874">
            <a:off x="5765732" y="2646101"/>
            <a:ext cx="316943" cy="110503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cxnSp>
        <p:nvCxnSpPr>
          <p:cNvPr id="239" name="Straight Arrow Connector 238"/>
          <p:cNvCxnSpPr/>
          <p:nvPr/>
        </p:nvCxnSpPr>
        <p:spPr>
          <a:xfrm flipH="1" flipV="1">
            <a:off x="4709550" y="3837744"/>
            <a:ext cx="2357854" cy="157116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6583483" y="6266232"/>
            <a:ext cx="2776145" cy="2086725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800" dirty="0"/>
              <a:t>Circulating </a:t>
            </a:r>
            <a:r>
              <a:rPr lang="en-US" sz="1800" b="1" dirty="0">
                <a:solidFill>
                  <a:srgbClr val="FF0000"/>
                </a:solidFill>
              </a:rPr>
              <a:t>FA </a:t>
            </a:r>
            <a:r>
              <a:rPr lang="en-US" sz="1800" dirty="0"/>
              <a:t>(grey </a:t>
            </a:r>
            <a:br>
              <a:rPr lang="en-US" sz="1800" dirty="0"/>
            </a:br>
            <a:r>
              <a:rPr lang="en-US" sz="1800" dirty="0" err="1"/>
              <a:t>spacefill</a:t>
            </a:r>
            <a:r>
              <a:rPr lang="en-US" sz="1800" dirty="0"/>
              <a:t>) </a:t>
            </a:r>
            <a:r>
              <a:rPr lang="en-US" sz="1800" dirty="0" smtClean="0"/>
              <a:t>imported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from </a:t>
            </a:r>
            <a:r>
              <a:rPr lang="en-US" sz="1800" dirty="0" err="1"/>
              <a:t>adipoctyes</a:t>
            </a:r>
            <a:r>
              <a:rPr lang="en-US" sz="1800" dirty="0"/>
              <a:t> bound to </a:t>
            </a:r>
            <a:br>
              <a:rPr lang="en-US" sz="1800" dirty="0"/>
            </a:br>
            <a:r>
              <a:rPr lang="en-US" sz="1800" dirty="0"/>
              <a:t>protein: serum albumin;</a:t>
            </a:r>
          </a:p>
          <a:p>
            <a:r>
              <a:rPr lang="en-US" sz="1800" dirty="0"/>
              <a:t>FA to mitochondria for</a:t>
            </a:r>
            <a:br>
              <a:rPr lang="en-US" sz="1800" dirty="0"/>
            </a:br>
            <a:r>
              <a:rPr lang="en-US" sz="1800" dirty="0"/>
              <a:t>oxidation/ATP prod.</a:t>
            </a:r>
          </a:p>
          <a:p>
            <a:pPr algn="ctr"/>
            <a:endParaRPr lang="en-US" sz="1800" dirty="0"/>
          </a:p>
        </p:txBody>
      </p:sp>
      <p:sp>
        <p:nvSpPr>
          <p:cNvPr id="241" name="TextBox 240"/>
          <p:cNvSpPr txBox="1"/>
          <p:nvPr/>
        </p:nvSpPr>
        <p:spPr>
          <a:xfrm>
            <a:off x="8233263" y="5733440"/>
            <a:ext cx="1084336" cy="347788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300" dirty="0"/>
              <a:t>not to scale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6754900" y="5375921"/>
            <a:ext cx="527645" cy="424732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FA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944686" y="9841165"/>
            <a:ext cx="2924134" cy="594009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EXPORT</a:t>
            </a:r>
            <a:endParaRPr lang="en-US" b="1" dirty="0"/>
          </a:p>
        </p:txBody>
      </p:sp>
      <p:sp>
        <p:nvSpPr>
          <p:cNvPr id="244" name="TextBox 243"/>
          <p:cNvSpPr txBox="1"/>
          <p:nvPr/>
        </p:nvSpPr>
        <p:spPr>
          <a:xfrm>
            <a:off x="6139854" y="2449991"/>
            <a:ext cx="743602" cy="393954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C, GP</a:t>
            </a:r>
          </a:p>
        </p:txBody>
      </p:sp>
      <p:grpSp>
        <p:nvGrpSpPr>
          <p:cNvPr id="191" name="Group 190"/>
          <p:cNvGrpSpPr/>
          <p:nvPr/>
        </p:nvGrpSpPr>
        <p:grpSpPr>
          <a:xfrm>
            <a:off x="1133680" y="1528141"/>
            <a:ext cx="5863156" cy="4376570"/>
            <a:chOff x="1397411" y="626994"/>
            <a:chExt cx="3997607" cy="3126121"/>
          </a:xfrm>
        </p:grpSpPr>
        <p:sp>
          <p:nvSpPr>
            <p:cNvPr id="192" name="Oval 191"/>
            <p:cNvSpPr/>
            <p:nvPr/>
          </p:nvSpPr>
          <p:spPr>
            <a:xfrm>
              <a:off x="3385412" y="2309603"/>
              <a:ext cx="189416" cy="18941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>
              <a:stCxn id="192" idx="4"/>
            </p:cNvCxnSpPr>
            <p:nvPr/>
          </p:nvCxnSpPr>
          <p:spPr>
            <a:xfrm>
              <a:off x="3480120" y="2499017"/>
              <a:ext cx="89260" cy="119820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Group 196"/>
            <p:cNvGrpSpPr/>
            <p:nvPr/>
          </p:nvGrpSpPr>
          <p:grpSpPr>
            <a:xfrm rot="16200000">
              <a:off x="4223108" y="2039491"/>
              <a:ext cx="182880" cy="133212"/>
              <a:chOff x="5553380" y="2766399"/>
              <a:chExt cx="182880" cy="133212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5553380" y="2766399"/>
                <a:ext cx="182880" cy="133212"/>
              </a:xfrm>
              <a:prstGeom prst="ellipse">
                <a:avLst/>
              </a:prstGeom>
              <a:solidFill>
                <a:srgbClr val="00B05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5562600" y="2766661"/>
                <a:ext cx="164440" cy="6634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8" name="Straight Arrow Connector 197"/>
            <p:cNvCxnSpPr>
              <a:endCxn id="264" idx="3"/>
            </p:cNvCxnSpPr>
            <p:nvPr/>
          </p:nvCxnSpPr>
          <p:spPr>
            <a:xfrm flipH="1" flipV="1">
              <a:off x="4361646" y="2170755"/>
              <a:ext cx="589806" cy="409707"/>
            </a:xfrm>
            <a:prstGeom prst="straightConnector1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Box 213"/>
            <p:cNvSpPr txBox="1"/>
            <p:nvPr/>
          </p:nvSpPr>
          <p:spPr>
            <a:xfrm>
              <a:off x="4704914" y="2586627"/>
              <a:ext cx="666136" cy="20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peroxisome</a:t>
              </a:r>
            </a:p>
          </p:txBody>
        </p:sp>
        <p:cxnSp>
          <p:nvCxnSpPr>
            <p:cNvPr id="225" name="Straight Connector 224"/>
            <p:cNvCxnSpPr/>
            <p:nvPr/>
          </p:nvCxnSpPr>
          <p:spPr>
            <a:xfrm flipV="1">
              <a:off x="2053389" y="2863516"/>
              <a:ext cx="280737" cy="26469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2297979" y="2943726"/>
              <a:ext cx="361000" cy="47574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 flipV="1">
              <a:off x="3649928" y="2943726"/>
              <a:ext cx="598014" cy="58954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 flipV="1">
              <a:off x="3649928" y="1896979"/>
              <a:ext cx="1054986" cy="10146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1936064" y="1949116"/>
              <a:ext cx="217589" cy="22163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2562726" y="1411705"/>
              <a:ext cx="266017" cy="25667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2990850" y="950495"/>
              <a:ext cx="266718" cy="25266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>
              <a:off x="3835504" y="842211"/>
              <a:ext cx="253730" cy="23461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4028220" y="959518"/>
              <a:ext cx="451538" cy="45218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4479758" y="1185611"/>
              <a:ext cx="205545" cy="165936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xtBox 252"/>
            <p:cNvSpPr txBox="1"/>
            <p:nvPr/>
          </p:nvSpPr>
          <p:spPr>
            <a:xfrm>
              <a:off x="2099259" y="737998"/>
              <a:ext cx="874497" cy="2418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16"/>
                </a:rPr>
                <a:t>mitochondrio</a:t>
              </a:r>
              <a:r>
                <a:rPr lang="en-US" sz="1600" dirty="0">
                  <a:hlinkClick r:id="rId16"/>
                </a:rPr>
                <a:t>n</a:t>
              </a:r>
              <a:endParaRPr lang="en-US" sz="1600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2210162" y="1057781"/>
              <a:ext cx="635751" cy="373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hlinkClick r:id="rId17"/>
                </a:rPr>
                <a:t>cytoplasm</a:t>
              </a:r>
              <a:endParaRPr lang="en-US" sz="1400" dirty="0"/>
            </a:p>
            <a:p>
              <a:pPr algn="ctr"/>
              <a:r>
                <a:rPr lang="en-US" sz="1400" dirty="0">
                  <a:hlinkClick r:id="rId18"/>
                </a:rPr>
                <a:t>cytosol</a:t>
              </a:r>
              <a:endParaRPr lang="en-US" sz="1400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742305" y="626994"/>
              <a:ext cx="596973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19"/>
                </a:rPr>
                <a:t>ribosome</a:t>
              </a:r>
              <a:endParaRPr lang="en-US" sz="1400" dirty="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4431485" y="630276"/>
              <a:ext cx="805827" cy="373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hlinkClick r:id="rId20"/>
                </a:rPr>
                <a:t>R</a:t>
              </a:r>
              <a:r>
                <a:rPr lang="en-US" sz="1400" dirty="0"/>
                <a:t>ough </a:t>
              </a:r>
              <a:r>
                <a:rPr lang="en-US" sz="1400" dirty="0" err="1"/>
                <a:t>endo</a:t>
              </a:r>
              <a:r>
                <a:rPr lang="en-US" sz="1400" dirty="0"/>
                <a:t>. reticulum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4493317" y="1011615"/>
              <a:ext cx="867720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21"/>
                </a:rPr>
                <a:t>cell membrane</a:t>
              </a:r>
              <a:endParaRPr lang="en-US" sz="1400" dirty="0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4687657" y="2580690"/>
              <a:ext cx="707361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22"/>
                </a:rPr>
                <a:t>peroxisome</a:t>
              </a:r>
              <a:endParaRPr lang="en-US" sz="1400" dirty="0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177421" y="3533274"/>
              <a:ext cx="828024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23"/>
                </a:rPr>
                <a:t>Golgi complex</a:t>
              </a:r>
              <a:endParaRPr lang="en-US" sz="1400" dirty="0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433641" y="3427226"/>
              <a:ext cx="824876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free </a:t>
              </a:r>
              <a:r>
                <a:rPr lang="en-US" sz="1400" dirty="0">
                  <a:hlinkClick r:id="rId19"/>
                </a:rPr>
                <a:t>ribosome</a:t>
              </a:r>
              <a:endParaRPr lang="en-US" sz="1400" dirty="0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397411" y="2911642"/>
              <a:ext cx="757638" cy="527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smooth</a:t>
              </a:r>
            </a:p>
            <a:p>
              <a:pPr algn="ctr"/>
              <a:r>
                <a:rPr lang="en-US" sz="1400" dirty="0">
                  <a:hlinkClick r:id="rId20"/>
                </a:rPr>
                <a:t>endoplasmic</a:t>
              </a:r>
            </a:p>
            <a:p>
              <a:pPr algn="ctr"/>
              <a:r>
                <a:rPr lang="en-US" sz="1400" dirty="0">
                  <a:hlinkClick r:id="rId20"/>
                </a:rPr>
                <a:t>reticulum</a:t>
              </a:r>
              <a:endParaRPr lang="en-US" sz="1400" dirty="0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1495701" y="1750214"/>
              <a:ext cx="592557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24"/>
                </a:rPr>
                <a:t>lysosome</a:t>
              </a:r>
              <a:endParaRPr lang="en-US" sz="1400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31651" y="1826587"/>
              <a:ext cx="508443" cy="2198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linkClick r:id="rId25"/>
                </a:rPr>
                <a:t>nucleus</a:t>
              </a:r>
              <a:endParaRPr lang="en-US" sz="1400" dirty="0"/>
            </a:p>
          </p:txBody>
        </p:sp>
      </p:grpSp>
      <p:sp>
        <p:nvSpPr>
          <p:cNvPr id="266" name="TextBox 265"/>
          <p:cNvSpPr txBox="1"/>
          <p:nvPr/>
        </p:nvSpPr>
        <p:spPr>
          <a:xfrm>
            <a:off x="2014" y="2"/>
            <a:ext cx="7753469" cy="1024896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marL="365760" indent="-365760">
              <a:buFont typeface="+mj-lt"/>
              <a:buAutoNum type="arabicPeriod"/>
            </a:pPr>
            <a:r>
              <a:rPr lang="en-US" sz="1900" b="1" dirty="0">
                <a:solidFill>
                  <a:schemeClr val="bg1">
                    <a:lumMod val="85000"/>
                  </a:schemeClr>
                </a:solidFill>
              </a:rPr>
              <a:t>What are the main classes of lipids </a:t>
            </a:r>
            <a:r>
              <a:rPr lang="en-US" sz="19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indent="-365760">
              <a:buFont typeface="+mj-lt"/>
              <a:buAutoNum type="arabicPeriod"/>
            </a:pPr>
            <a:r>
              <a:rPr lang="en-US" sz="1900" dirty="0">
                <a:solidFill>
                  <a:schemeClr val="bg1">
                    <a:lumMod val="85000"/>
                  </a:schemeClr>
                </a:solidFill>
              </a:rPr>
              <a:t>Where are they found in the cell?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1900" b="1" dirty="0"/>
              <a:t>Where did they come from?   </a:t>
            </a:r>
            <a:r>
              <a:rPr lang="en-US" sz="1900" b="1" dirty="0">
                <a:solidFill>
                  <a:srgbClr val="FF0000"/>
                </a:solidFill>
              </a:rPr>
              <a:t>Import</a:t>
            </a:r>
            <a:r>
              <a:rPr lang="en-US" sz="1900" b="1" dirty="0"/>
              <a:t> /</a:t>
            </a:r>
            <a:r>
              <a:rPr lang="en-US" sz="1900" b="1" dirty="0">
                <a:solidFill>
                  <a:srgbClr val="00B050"/>
                </a:solidFill>
              </a:rPr>
              <a:t>Export</a:t>
            </a:r>
            <a:r>
              <a:rPr lang="en-US" sz="1900" b="1" dirty="0"/>
              <a:t>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sz="1900" dirty="0" smtClean="0">
                <a:solidFill>
                  <a:schemeClr val="bg1">
                    <a:lumMod val="75000"/>
                  </a:schemeClr>
                </a:solidFill>
              </a:rPr>
              <a:t>Synthesis/Trafficking</a:t>
            </a:r>
            <a:endParaRPr lang="en-US" sz="1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1572" y="3562266"/>
            <a:ext cx="1329595" cy="424732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800" dirty="0"/>
              <a:t>lipoprotein</a:t>
            </a:r>
          </a:p>
        </p:txBody>
      </p:sp>
      <p:sp>
        <p:nvSpPr>
          <p:cNvPr id="5152" name="Down Arrow 5151"/>
          <p:cNvSpPr/>
          <p:nvPr/>
        </p:nvSpPr>
        <p:spPr>
          <a:xfrm rot="1447740">
            <a:off x="3433725" y="4424750"/>
            <a:ext cx="232187" cy="156319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pic>
        <p:nvPicPr>
          <p:cNvPr id="267" name="Picture 5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16" y="7066546"/>
            <a:ext cx="2207425" cy="186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TextBox 267"/>
          <p:cNvSpPr txBox="1"/>
          <p:nvPr/>
        </p:nvSpPr>
        <p:spPr>
          <a:xfrm>
            <a:off x="1201311" y="5989331"/>
            <a:ext cx="3815661" cy="1255728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FA</a:t>
            </a:r>
          </a:p>
          <a:p>
            <a:pPr algn="ctr"/>
            <a:r>
              <a:rPr lang="en-US" sz="1800" dirty="0" smtClean="0"/>
              <a:t>Exported </a:t>
            </a:r>
            <a:r>
              <a:rPr lang="en-US" sz="1800" b="1" dirty="0" smtClean="0">
                <a:solidFill>
                  <a:srgbClr val="FF0000"/>
                </a:solidFill>
              </a:rPr>
              <a:t>FA</a:t>
            </a:r>
            <a:r>
              <a:rPr lang="en-US" sz="1800" dirty="0" smtClean="0"/>
              <a:t> </a:t>
            </a:r>
            <a:r>
              <a:rPr lang="en-US" sz="1800" dirty="0"/>
              <a:t>from fat cells (adipocyte)</a:t>
            </a:r>
            <a:br>
              <a:rPr lang="en-US" sz="1800" dirty="0"/>
            </a:br>
            <a:r>
              <a:rPr lang="en-US" sz="1800" dirty="0"/>
              <a:t>bind to serum albumin</a:t>
            </a:r>
            <a:br>
              <a:rPr lang="en-US" sz="1800" dirty="0"/>
            </a:br>
            <a:r>
              <a:rPr lang="en-US" sz="1800" dirty="0"/>
              <a:t>for transport to tissue</a:t>
            </a:r>
          </a:p>
        </p:txBody>
      </p:sp>
      <p:grpSp>
        <p:nvGrpSpPr>
          <p:cNvPr id="269" name="Group 268"/>
          <p:cNvGrpSpPr/>
          <p:nvPr/>
        </p:nvGrpSpPr>
        <p:grpSpPr>
          <a:xfrm>
            <a:off x="4997170" y="6952347"/>
            <a:ext cx="1071461" cy="1041373"/>
            <a:chOff x="5360798" y="1780594"/>
            <a:chExt cx="730541" cy="743838"/>
          </a:xfrm>
        </p:grpSpPr>
        <p:sp>
          <p:nvSpPr>
            <p:cNvPr id="270" name="Oval 14"/>
            <p:cNvSpPr>
              <a:spLocks noChangeArrowheads="1"/>
            </p:cNvSpPr>
            <p:nvPr/>
          </p:nvSpPr>
          <p:spPr bwMode="auto">
            <a:xfrm>
              <a:off x="5702043" y="1811845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Line 15"/>
            <p:cNvSpPr>
              <a:spLocks noChangeShapeType="1"/>
            </p:cNvSpPr>
            <p:nvPr/>
          </p:nvSpPr>
          <p:spPr bwMode="auto">
            <a:xfrm>
              <a:off x="5708700" y="184700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Line 16"/>
            <p:cNvSpPr>
              <a:spLocks noChangeShapeType="1"/>
            </p:cNvSpPr>
            <p:nvPr/>
          </p:nvSpPr>
          <p:spPr bwMode="auto">
            <a:xfrm>
              <a:off x="5732000" y="1848465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Oval 14"/>
            <p:cNvSpPr>
              <a:spLocks noChangeArrowheads="1"/>
            </p:cNvSpPr>
            <p:nvPr/>
          </p:nvSpPr>
          <p:spPr bwMode="auto">
            <a:xfrm rot="16200000">
              <a:off x="5377819" y="2141148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Line 15"/>
            <p:cNvSpPr>
              <a:spLocks noChangeShapeType="1"/>
            </p:cNvSpPr>
            <p:nvPr/>
          </p:nvSpPr>
          <p:spPr bwMode="auto">
            <a:xfrm rot="16200000">
              <a:off x="5450490" y="2136915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Line 16"/>
            <p:cNvSpPr>
              <a:spLocks noChangeShapeType="1"/>
            </p:cNvSpPr>
            <p:nvPr/>
          </p:nvSpPr>
          <p:spPr bwMode="auto">
            <a:xfrm rot="16200000">
              <a:off x="5451953" y="2113593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Oval 14"/>
            <p:cNvSpPr>
              <a:spLocks noChangeArrowheads="1"/>
            </p:cNvSpPr>
            <p:nvPr/>
          </p:nvSpPr>
          <p:spPr bwMode="auto">
            <a:xfrm rot="2700000">
              <a:off x="5940958" y="1911645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Line 15"/>
            <p:cNvSpPr>
              <a:spLocks noChangeShapeType="1"/>
            </p:cNvSpPr>
            <p:nvPr/>
          </p:nvSpPr>
          <p:spPr bwMode="auto">
            <a:xfrm rot="2700000">
              <a:off x="5914274" y="1921912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Line 16"/>
            <p:cNvSpPr>
              <a:spLocks noChangeShapeType="1"/>
            </p:cNvSpPr>
            <p:nvPr/>
          </p:nvSpPr>
          <p:spPr bwMode="auto">
            <a:xfrm rot="2700000">
              <a:off x="5929731" y="1939438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Oval 14"/>
            <p:cNvSpPr>
              <a:spLocks noChangeArrowheads="1"/>
            </p:cNvSpPr>
            <p:nvPr/>
          </p:nvSpPr>
          <p:spPr bwMode="auto">
            <a:xfrm rot="2700000" flipV="1">
              <a:off x="5463282" y="2379896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Line 15"/>
            <p:cNvSpPr>
              <a:spLocks noChangeShapeType="1"/>
            </p:cNvSpPr>
            <p:nvPr/>
          </p:nvSpPr>
          <p:spPr bwMode="auto">
            <a:xfrm rot="2700000" flipV="1">
              <a:off x="5511100" y="2315661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Line 16"/>
            <p:cNvSpPr>
              <a:spLocks noChangeShapeType="1"/>
            </p:cNvSpPr>
            <p:nvPr/>
          </p:nvSpPr>
          <p:spPr bwMode="auto">
            <a:xfrm rot="2700000" flipV="1">
              <a:off x="5528626" y="2331117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Oval 14"/>
            <p:cNvSpPr>
              <a:spLocks noChangeArrowheads="1"/>
            </p:cNvSpPr>
            <p:nvPr/>
          </p:nvSpPr>
          <p:spPr bwMode="auto">
            <a:xfrm rot="18900000">
              <a:off x="5474151" y="1913243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Line 15"/>
            <p:cNvSpPr>
              <a:spLocks noChangeShapeType="1"/>
            </p:cNvSpPr>
            <p:nvPr/>
          </p:nvSpPr>
          <p:spPr bwMode="auto">
            <a:xfrm rot="18900000">
              <a:off x="5521995" y="1942368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Line 16"/>
            <p:cNvSpPr>
              <a:spLocks noChangeShapeType="1"/>
            </p:cNvSpPr>
            <p:nvPr/>
          </p:nvSpPr>
          <p:spPr bwMode="auto">
            <a:xfrm rot="18900000">
              <a:off x="5539506" y="1926928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Oval 14"/>
            <p:cNvSpPr>
              <a:spLocks noChangeArrowheads="1"/>
            </p:cNvSpPr>
            <p:nvPr/>
          </p:nvSpPr>
          <p:spPr bwMode="auto">
            <a:xfrm rot="18900000" flipV="1">
              <a:off x="5938071" y="2388931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Line 15"/>
            <p:cNvSpPr>
              <a:spLocks noChangeShapeType="1"/>
            </p:cNvSpPr>
            <p:nvPr/>
          </p:nvSpPr>
          <p:spPr bwMode="auto">
            <a:xfrm rot="18900000" flipV="1">
              <a:off x="5911340" y="234348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Line 16"/>
            <p:cNvSpPr>
              <a:spLocks noChangeShapeType="1"/>
            </p:cNvSpPr>
            <p:nvPr/>
          </p:nvSpPr>
          <p:spPr bwMode="auto">
            <a:xfrm rot="18900000" flipV="1">
              <a:off x="5926780" y="2325969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Oval 14"/>
            <p:cNvSpPr>
              <a:spLocks noChangeArrowheads="1"/>
            </p:cNvSpPr>
            <p:nvPr/>
          </p:nvSpPr>
          <p:spPr bwMode="auto">
            <a:xfrm rot="20220000">
              <a:off x="5583913" y="1840976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Line 15"/>
            <p:cNvSpPr>
              <a:spLocks noChangeShapeType="1"/>
            </p:cNvSpPr>
            <p:nvPr/>
          </p:nvSpPr>
          <p:spPr bwMode="auto">
            <a:xfrm rot="20220000">
              <a:off x="5612232" y="1877141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Line 16"/>
            <p:cNvSpPr>
              <a:spLocks noChangeShapeType="1"/>
            </p:cNvSpPr>
            <p:nvPr/>
          </p:nvSpPr>
          <p:spPr bwMode="auto">
            <a:xfrm rot="20220000">
              <a:off x="5634252" y="1869386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Oval 14"/>
            <p:cNvSpPr>
              <a:spLocks noChangeArrowheads="1"/>
            </p:cNvSpPr>
            <p:nvPr/>
          </p:nvSpPr>
          <p:spPr bwMode="auto">
            <a:xfrm rot="20220000" flipV="1">
              <a:off x="5830696" y="2450048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Line 15"/>
            <p:cNvSpPr>
              <a:spLocks noChangeShapeType="1"/>
            </p:cNvSpPr>
            <p:nvPr/>
          </p:nvSpPr>
          <p:spPr bwMode="auto">
            <a:xfrm rot="20220000" flipV="1">
              <a:off x="5817807" y="2389132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Line 16"/>
            <p:cNvSpPr>
              <a:spLocks noChangeShapeType="1"/>
            </p:cNvSpPr>
            <p:nvPr/>
          </p:nvSpPr>
          <p:spPr bwMode="auto">
            <a:xfrm rot="20220000" flipV="1">
              <a:off x="5838682" y="237868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Oval 14"/>
            <p:cNvSpPr>
              <a:spLocks noChangeArrowheads="1"/>
            </p:cNvSpPr>
            <p:nvPr/>
          </p:nvSpPr>
          <p:spPr bwMode="auto">
            <a:xfrm rot="1380000">
              <a:off x="5832256" y="1843989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Line 15"/>
            <p:cNvSpPr>
              <a:spLocks noChangeShapeType="1"/>
            </p:cNvSpPr>
            <p:nvPr/>
          </p:nvSpPr>
          <p:spPr bwMode="auto">
            <a:xfrm rot="1380000">
              <a:off x="5819367" y="186975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Line 16"/>
            <p:cNvSpPr>
              <a:spLocks noChangeShapeType="1"/>
            </p:cNvSpPr>
            <p:nvPr/>
          </p:nvSpPr>
          <p:spPr bwMode="auto">
            <a:xfrm rot="1380000">
              <a:off x="5840242" y="1880202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Oval 14"/>
            <p:cNvSpPr>
              <a:spLocks noChangeArrowheads="1"/>
            </p:cNvSpPr>
            <p:nvPr/>
          </p:nvSpPr>
          <p:spPr bwMode="auto">
            <a:xfrm rot="1380000" flipV="1">
              <a:off x="5564222" y="2445630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Line 15"/>
            <p:cNvSpPr>
              <a:spLocks noChangeShapeType="1"/>
            </p:cNvSpPr>
            <p:nvPr/>
          </p:nvSpPr>
          <p:spPr bwMode="auto">
            <a:xfrm rot="1380000" flipV="1">
              <a:off x="5592541" y="237431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Line 16"/>
            <p:cNvSpPr>
              <a:spLocks noChangeShapeType="1"/>
            </p:cNvSpPr>
            <p:nvPr/>
          </p:nvSpPr>
          <p:spPr bwMode="auto">
            <a:xfrm rot="1380000" flipV="1">
              <a:off x="5614561" y="2382065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Oval 14"/>
            <p:cNvSpPr>
              <a:spLocks noChangeArrowheads="1"/>
            </p:cNvSpPr>
            <p:nvPr/>
          </p:nvSpPr>
          <p:spPr bwMode="auto">
            <a:xfrm rot="17580000">
              <a:off x="5413100" y="2022402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Line 15"/>
            <p:cNvSpPr>
              <a:spLocks noChangeShapeType="1"/>
            </p:cNvSpPr>
            <p:nvPr/>
          </p:nvSpPr>
          <p:spPr bwMode="auto">
            <a:xfrm rot="17580000">
              <a:off x="5476376" y="2037693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Line 16"/>
            <p:cNvSpPr>
              <a:spLocks noChangeShapeType="1"/>
            </p:cNvSpPr>
            <p:nvPr/>
          </p:nvSpPr>
          <p:spPr bwMode="auto">
            <a:xfrm rot="17580000">
              <a:off x="5486836" y="2016797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14"/>
            <p:cNvSpPr>
              <a:spLocks noChangeArrowheads="1"/>
            </p:cNvSpPr>
            <p:nvPr/>
          </p:nvSpPr>
          <p:spPr bwMode="auto">
            <a:xfrm rot="17580000" flipV="1">
              <a:off x="6002387" y="2287920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Line 15"/>
            <p:cNvSpPr>
              <a:spLocks noChangeShapeType="1"/>
            </p:cNvSpPr>
            <p:nvPr/>
          </p:nvSpPr>
          <p:spPr bwMode="auto">
            <a:xfrm rot="17580000" flipV="1">
              <a:off x="5968677" y="2262043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Line 16"/>
            <p:cNvSpPr>
              <a:spLocks noChangeShapeType="1"/>
            </p:cNvSpPr>
            <p:nvPr/>
          </p:nvSpPr>
          <p:spPr bwMode="auto">
            <a:xfrm rot="17580000" flipV="1">
              <a:off x="5976443" y="2240003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Oval 14"/>
            <p:cNvSpPr>
              <a:spLocks noChangeArrowheads="1"/>
            </p:cNvSpPr>
            <p:nvPr/>
          </p:nvSpPr>
          <p:spPr bwMode="auto">
            <a:xfrm rot="4020000">
              <a:off x="6004504" y="2020855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Line 15"/>
            <p:cNvSpPr>
              <a:spLocks noChangeShapeType="1"/>
            </p:cNvSpPr>
            <p:nvPr/>
          </p:nvSpPr>
          <p:spPr bwMode="auto">
            <a:xfrm rot="4020000">
              <a:off x="5970794" y="2011611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Line 16"/>
            <p:cNvSpPr>
              <a:spLocks noChangeShapeType="1"/>
            </p:cNvSpPr>
            <p:nvPr/>
          </p:nvSpPr>
          <p:spPr bwMode="auto">
            <a:xfrm rot="4020000">
              <a:off x="5978560" y="2033651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Oval 14"/>
            <p:cNvSpPr>
              <a:spLocks noChangeArrowheads="1"/>
            </p:cNvSpPr>
            <p:nvPr/>
          </p:nvSpPr>
          <p:spPr bwMode="auto">
            <a:xfrm rot="4020000" flipV="1">
              <a:off x="5395375" y="2265841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Line 15"/>
            <p:cNvSpPr>
              <a:spLocks noChangeShapeType="1"/>
            </p:cNvSpPr>
            <p:nvPr/>
          </p:nvSpPr>
          <p:spPr bwMode="auto">
            <a:xfrm rot="4020000" flipV="1">
              <a:off x="5458651" y="2215429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Line 16"/>
            <p:cNvSpPr>
              <a:spLocks noChangeShapeType="1"/>
            </p:cNvSpPr>
            <p:nvPr/>
          </p:nvSpPr>
          <p:spPr bwMode="auto">
            <a:xfrm rot="4020000" flipV="1">
              <a:off x="5469111" y="2236325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4"/>
            <p:cNvSpPr>
              <a:spLocks noChangeArrowheads="1"/>
            </p:cNvSpPr>
            <p:nvPr/>
          </p:nvSpPr>
          <p:spPr bwMode="auto">
            <a:xfrm rot="806865">
              <a:off x="5769248" y="1824304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Line 15"/>
            <p:cNvSpPr>
              <a:spLocks noChangeShapeType="1"/>
            </p:cNvSpPr>
            <p:nvPr/>
          </p:nvSpPr>
          <p:spPr bwMode="auto">
            <a:xfrm rot="806865">
              <a:off x="5764007" y="1854917"/>
              <a:ext cx="0" cy="7031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Line 16"/>
            <p:cNvSpPr>
              <a:spLocks noChangeShapeType="1"/>
            </p:cNvSpPr>
            <p:nvPr/>
          </p:nvSpPr>
          <p:spPr bwMode="auto">
            <a:xfrm rot="806865">
              <a:off x="5786327" y="1861760"/>
              <a:ext cx="0" cy="7031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Oval 14"/>
            <p:cNvSpPr>
              <a:spLocks noChangeArrowheads="1"/>
            </p:cNvSpPr>
            <p:nvPr/>
          </p:nvSpPr>
          <p:spPr bwMode="auto">
            <a:xfrm rot="806865" flipV="1">
              <a:off x="5623595" y="2462061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Line 15"/>
            <p:cNvSpPr>
              <a:spLocks noChangeShapeType="1"/>
            </p:cNvSpPr>
            <p:nvPr/>
          </p:nvSpPr>
          <p:spPr bwMode="auto">
            <a:xfrm rot="806865" flipV="1">
              <a:off x="5642881" y="239010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Line 16"/>
            <p:cNvSpPr>
              <a:spLocks noChangeShapeType="1"/>
            </p:cNvSpPr>
            <p:nvPr/>
          </p:nvSpPr>
          <p:spPr bwMode="auto">
            <a:xfrm rot="806865" flipV="1">
              <a:off x="5665882" y="2394094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Oval 14"/>
            <p:cNvSpPr>
              <a:spLocks noChangeArrowheads="1"/>
            </p:cNvSpPr>
            <p:nvPr/>
          </p:nvSpPr>
          <p:spPr bwMode="auto">
            <a:xfrm rot="17006865">
              <a:off x="5382618" y="2075711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Line 15"/>
            <p:cNvSpPr>
              <a:spLocks noChangeShapeType="1"/>
            </p:cNvSpPr>
            <p:nvPr/>
          </p:nvSpPr>
          <p:spPr bwMode="auto">
            <a:xfrm rot="17006865">
              <a:off x="5450745" y="2083364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Line 16"/>
            <p:cNvSpPr>
              <a:spLocks noChangeShapeType="1"/>
            </p:cNvSpPr>
            <p:nvPr/>
          </p:nvSpPr>
          <p:spPr bwMode="auto">
            <a:xfrm rot="17006865">
              <a:off x="5457592" y="2061022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 rot="17006865" flipV="1">
              <a:off x="6025120" y="2230199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Line 15"/>
            <p:cNvSpPr>
              <a:spLocks noChangeShapeType="1"/>
            </p:cNvSpPr>
            <p:nvPr/>
          </p:nvSpPr>
          <p:spPr bwMode="auto">
            <a:xfrm rot="17006865" flipV="1">
              <a:off x="5990774" y="2213349"/>
              <a:ext cx="0" cy="70242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Line 16"/>
            <p:cNvSpPr>
              <a:spLocks noChangeShapeType="1"/>
            </p:cNvSpPr>
            <p:nvPr/>
          </p:nvSpPr>
          <p:spPr bwMode="auto">
            <a:xfrm rot="17006865" flipV="1">
              <a:off x="5994774" y="2190326"/>
              <a:ext cx="0" cy="70242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Oval 14"/>
            <p:cNvSpPr>
              <a:spLocks noChangeArrowheads="1"/>
            </p:cNvSpPr>
            <p:nvPr/>
          </p:nvSpPr>
          <p:spPr bwMode="auto">
            <a:xfrm rot="3506865">
              <a:off x="5979530" y="1955716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Line 15"/>
            <p:cNvSpPr>
              <a:spLocks noChangeShapeType="1"/>
            </p:cNvSpPr>
            <p:nvPr/>
          </p:nvSpPr>
          <p:spPr bwMode="auto">
            <a:xfrm rot="3506865">
              <a:off x="5947654" y="1954365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Line 16"/>
            <p:cNvSpPr>
              <a:spLocks noChangeShapeType="1"/>
            </p:cNvSpPr>
            <p:nvPr/>
          </p:nvSpPr>
          <p:spPr bwMode="auto">
            <a:xfrm rot="3506865">
              <a:off x="5958611" y="1975005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Oval 14"/>
            <p:cNvSpPr>
              <a:spLocks noChangeArrowheads="1"/>
            </p:cNvSpPr>
            <p:nvPr/>
          </p:nvSpPr>
          <p:spPr bwMode="auto">
            <a:xfrm rot="3506865" flipV="1">
              <a:off x="5426674" y="2319636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Line 15"/>
            <p:cNvSpPr>
              <a:spLocks noChangeShapeType="1"/>
            </p:cNvSpPr>
            <p:nvPr/>
          </p:nvSpPr>
          <p:spPr bwMode="auto">
            <a:xfrm rot="3506865" flipV="1">
              <a:off x="5484584" y="2263152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Line 16"/>
            <p:cNvSpPr>
              <a:spLocks noChangeShapeType="1"/>
            </p:cNvSpPr>
            <p:nvPr/>
          </p:nvSpPr>
          <p:spPr bwMode="auto">
            <a:xfrm rot="3506865" flipV="1">
              <a:off x="5498035" y="2282261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Oval 14"/>
            <p:cNvSpPr>
              <a:spLocks noChangeArrowheads="1"/>
            </p:cNvSpPr>
            <p:nvPr/>
          </p:nvSpPr>
          <p:spPr bwMode="auto">
            <a:xfrm rot="19706865" flipV="1">
              <a:off x="5890485" y="2424881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" name="Line 15"/>
            <p:cNvSpPr>
              <a:spLocks noChangeShapeType="1"/>
            </p:cNvSpPr>
            <p:nvPr/>
          </p:nvSpPr>
          <p:spPr bwMode="auto">
            <a:xfrm rot="19706865" flipV="1">
              <a:off x="5871517" y="2369334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Line 16"/>
            <p:cNvSpPr>
              <a:spLocks noChangeShapeType="1"/>
            </p:cNvSpPr>
            <p:nvPr/>
          </p:nvSpPr>
          <p:spPr bwMode="auto">
            <a:xfrm rot="19706865" flipV="1">
              <a:off x="5890605" y="2355894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" name="Oval 14"/>
            <p:cNvSpPr>
              <a:spLocks noChangeArrowheads="1"/>
            </p:cNvSpPr>
            <p:nvPr/>
          </p:nvSpPr>
          <p:spPr bwMode="auto">
            <a:xfrm rot="21026865">
              <a:off x="5642382" y="1824546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" name="Line 15"/>
            <p:cNvSpPr>
              <a:spLocks noChangeShapeType="1"/>
            </p:cNvSpPr>
            <p:nvPr/>
          </p:nvSpPr>
          <p:spPr bwMode="auto">
            <a:xfrm rot="21026865">
              <a:off x="5657974" y="1861179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Line 16"/>
            <p:cNvSpPr>
              <a:spLocks noChangeShapeType="1"/>
            </p:cNvSpPr>
            <p:nvPr/>
          </p:nvSpPr>
          <p:spPr bwMode="auto">
            <a:xfrm rot="21026865">
              <a:off x="5681194" y="1858757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Oval 14"/>
            <p:cNvSpPr>
              <a:spLocks noChangeArrowheads="1"/>
            </p:cNvSpPr>
            <p:nvPr/>
          </p:nvSpPr>
          <p:spPr bwMode="auto">
            <a:xfrm rot="21026865" flipV="1">
              <a:off x="5770384" y="2464873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" name="Line 15"/>
            <p:cNvSpPr>
              <a:spLocks noChangeShapeType="1"/>
            </p:cNvSpPr>
            <p:nvPr/>
          </p:nvSpPr>
          <p:spPr bwMode="auto">
            <a:xfrm rot="21026865" flipV="1">
              <a:off x="5768475" y="2397504"/>
              <a:ext cx="0" cy="70309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Line 16"/>
            <p:cNvSpPr>
              <a:spLocks noChangeShapeType="1"/>
            </p:cNvSpPr>
            <p:nvPr/>
          </p:nvSpPr>
          <p:spPr bwMode="auto">
            <a:xfrm rot="21026865" flipV="1">
              <a:off x="5791209" y="2392193"/>
              <a:ext cx="0" cy="70309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" name="Oval 14"/>
            <p:cNvSpPr>
              <a:spLocks noChangeArrowheads="1"/>
            </p:cNvSpPr>
            <p:nvPr/>
          </p:nvSpPr>
          <p:spPr bwMode="auto">
            <a:xfrm rot="2186865">
              <a:off x="5893666" y="1871413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" name="Line 15"/>
            <p:cNvSpPr>
              <a:spLocks noChangeShapeType="1"/>
            </p:cNvSpPr>
            <p:nvPr/>
          </p:nvSpPr>
          <p:spPr bwMode="auto">
            <a:xfrm rot="2186865">
              <a:off x="5871600" y="1888343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" name="Line 16"/>
            <p:cNvSpPr>
              <a:spLocks noChangeShapeType="1"/>
            </p:cNvSpPr>
            <p:nvPr/>
          </p:nvSpPr>
          <p:spPr bwMode="auto">
            <a:xfrm rot="2186865">
              <a:off x="5889472" y="1903364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" name="Oval 14"/>
            <p:cNvSpPr>
              <a:spLocks noChangeArrowheads="1"/>
            </p:cNvSpPr>
            <p:nvPr/>
          </p:nvSpPr>
          <p:spPr bwMode="auto">
            <a:xfrm rot="2186865" flipV="1">
              <a:off x="5508124" y="2414451"/>
              <a:ext cx="39942" cy="3515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" name="Line 15"/>
            <p:cNvSpPr>
              <a:spLocks noChangeShapeType="1"/>
            </p:cNvSpPr>
            <p:nvPr/>
          </p:nvSpPr>
          <p:spPr bwMode="auto">
            <a:xfrm rot="2186865" flipV="1">
              <a:off x="5548713" y="2346546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" name="Line 16"/>
            <p:cNvSpPr>
              <a:spLocks noChangeShapeType="1"/>
            </p:cNvSpPr>
            <p:nvPr/>
          </p:nvSpPr>
          <p:spPr bwMode="auto">
            <a:xfrm rot="2186865" flipV="1">
              <a:off x="5568325" y="2359210"/>
              <a:ext cx="0" cy="70310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" name="Oval 14"/>
            <p:cNvSpPr>
              <a:spLocks noChangeArrowheads="1"/>
            </p:cNvSpPr>
            <p:nvPr/>
          </p:nvSpPr>
          <p:spPr bwMode="auto">
            <a:xfrm rot="18386865">
              <a:off x="5432375" y="1961507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Line 15"/>
            <p:cNvSpPr>
              <a:spLocks noChangeShapeType="1"/>
            </p:cNvSpPr>
            <p:nvPr/>
          </p:nvSpPr>
          <p:spPr bwMode="auto">
            <a:xfrm rot="18386865">
              <a:off x="5486824" y="1985964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Line 16"/>
            <p:cNvSpPr>
              <a:spLocks noChangeShapeType="1"/>
            </p:cNvSpPr>
            <p:nvPr/>
          </p:nvSpPr>
          <p:spPr bwMode="auto">
            <a:xfrm rot="18386865">
              <a:off x="5501857" y="1968073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" name="Oval 14"/>
            <p:cNvSpPr>
              <a:spLocks noChangeArrowheads="1"/>
            </p:cNvSpPr>
            <p:nvPr/>
          </p:nvSpPr>
          <p:spPr bwMode="auto">
            <a:xfrm rot="4826865">
              <a:off x="6025607" y="2079880"/>
              <a:ext cx="39981" cy="3512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" name="Line 15"/>
            <p:cNvSpPr>
              <a:spLocks noChangeShapeType="1"/>
            </p:cNvSpPr>
            <p:nvPr/>
          </p:nvSpPr>
          <p:spPr bwMode="auto">
            <a:xfrm rot="4826865">
              <a:off x="5991436" y="2057919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Line 16"/>
            <p:cNvSpPr>
              <a:spLocks noChangeShapeType="1"/>
            </p:cNvSpPr>
            <p:nvPr/>
          </p:nvSpPr>
          <p:spPr bwMode="auto">
            <a:xfrm rot="4826865">
              <a:off x="5993863" y="2081161"/>
              <a:ext cx="0" cy="70241"/>
            </a:xfrm>
            <a:prstGeom prst="line">
              <a:avLst/>
            </a:prstGeom>
            <a:ln w="12700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5418110" y="1859244"/>
              <a:ext cx="628620" cy="628621"/>
            </a:xfrm>
            <a:prstGeom prst="ellipse">
              <a:avLst/>
            </a:prstGeom>
            <a:solidFill>
              <a:srgbClr val="FFC000">
                <a:alpha val="36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rgbClr val="FF0000"/>
                  </a:solidFill>
                </a:rPr>
                <a:t>CE</a:t>
              </a:r>
            </a:p>
            <a:p>
              <a:pPr algn="ctr"/>
              <a:r>
                <a:rPr lang="en-US" sz="1300" b="1" dirty="0">
                  <a:solidFill>
                    <a:srgbClr val="FF0000"/>
                  </a:solidFill>
                </a:rPr>
                <a:t>GL</a:t>
              </a:r>
            </a:p>
          </p:txBody>
        </p:sp>
        <p:sp>
          <p:nvSpPr>
            <p:cNvPr id="352" name="Freeform 351"/>
            <p:cNvSpPr/>
            <p:nvPr/>
          </p:nvSpPr>
          <p:spPr>
            <a:xfrm rot="4446615">
              <a:off x="5918398" y="1933667"/>
              <a:ext cx="179932" cy="131450"/>
            </a:xfrm>
            <a:custGeom>
              <a:avLst/>
              <a:gdLst>
                <a:gd name="connsiteX0" fmla="*/ 27815 w 528475"/>
                <a:gd name="connsiteY0" fmla="*/ 128642 h 208609"/>
                <a:gd name="connsiteX1" fmla="*/ 93874 w 528475"/>
                <a:gd name="connsiteY1" fmla="*/ 93874 h 208609"/>
                <a:gd name="connsiteX2" fmla="*/ 194701 w 528475"/>
                <a:gd name="connsiteY2" fmla="*/ 69536 h 208609"/>
                <a:gd name="connsiteX3" fmla="*/ 219039 w 528475"/>
                <a:gd name="connsiteY3" fmla="*/ 59106 h 208609"/>
                <a:gd name="connsiteX4" fmla="*/ 253807 w 528475"/>
                <a:gd name="connsiteY4" fmla="*/ 104304 h 208609"/>
                <a:gd name="connsiteX5" fmla="*/ 260761 w 528475"/>
                <a:gd name="connsiteY5" fmla="*/ 208609 h 208609"/>
                <a:gd name="connsiteX6" fmla="*/ 309436 w 528475"/>
                <a:gd name="connsiteY6" fmla="*/ 187748 h 208609"/>
                <a:gd name="connsiteX7" fmla="*/ 288575 w 528475"/>
                <a:gd name="connsiteY7" fmla="*/ 97351 h 208609"/>
                <a:gd name="connsiteX8" fmla="*/ 312913 w 528475"/>
                <a:gd name="connsiteY8" fmla="*/ 52152 h 208609"/>
                <a:gd name="connsiteX9" fmla="*/ 358111 w 528475"/>
                <a:gd name="connsiteY9" fmla="*/ 41722 h 208609"/>
                <a:gd name="connsiteX10" fmla="*/ 448508 w 528475"/>
                <a:gd name="connsiteY10" fmla="*/ 66060 h 208609"/>
                <a:gd name="connsiteX11" fmla="*/ 521521 w 528475"/>
                <a:gd name="connsiteY11" fmla="*/ 73013 h 208609"/>
                <a:gd name="connsiteX12" fmla="*/ 528475 w 528475"/>
                <a:gd name="connsiteY12" fmla="*/ 34768 h 208609"/>
                <a:gd name="connsiteX13" fmla="*/ 500660 w 528475"/>
                <a:gd name="connsiteY13" fmla="*/ 6954 h 208609"/>
                <a:gd name="connsiteX14" fmla="*/ 420694 w 528475"/>
                <a:gd name="connsiteY14" fmla="*/ 0 h 208609"/>
                <a:gd name="connsiteX15" fmla="*/ 267714 w 528475"/>
                <a:gd name="connsiteY15" fmla="*/ 3477 h 208609"/>
                <a:gd name="connsiteX16" fmla="*/ 156456 w 528475"/>
                <a:gd name="connsiteY16" fmla="*/ 20861 h 208609"/>
                <a:gd name="connsiteX17" fmla="*/ 69536 w 528475"/>
                <a:gd name="connsiteY17" fmla="*/ 41722 h 208609"/>
                <a:gd name="connsiteX18" fmla="*/ 17384 w 528475"/>
                <a:gd name="connsiteY18" fmla="*/ 69536 h 208609"/>
                <a:gd name="connsiteX19" fmla="*/ 0 w 528475"/>
                <a:gd name="connsiteY19" fmla="*/ 86920 h 208609"/>
                <a:gd name="connsiteX20" fmla="*/ 27815 w 528475"/>
                <a:gd name="connsiteY20" fmla="*/ 128642 h 20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8475" h="208609">
                  <a:moveTo>
                    <a:pt x="27815" y="128642"/>
                  </a:moveTo>
                  <a:lnTo>
                    <a:pt x="93874" y="93874"/>
                  </a:lnTo>
                  <a:lnTo>
                    <a:pt x="194701" y="69536"/>
                  </a:lnTo>
                  <a:lnTo>
                    <a:pt x="219039" y="59106"/>
                  </a:lnTo>
                  <a:lnTo>
                    <a:pt x="253807" y="104304"/>
                  </a:lnTo>
                  <a:lnTo>
                    <a:pt x="260761" y="208609"/>
                  </a:lnTo>
                  <a:lnTo>
                    <a:pt x="309436" y="187748"/>
                  </a:lnTo>
                  <a:lnTo>
                    <a:pt x="288575" y="97351"/>
                  </a:lnTo>
                  <a:lnTo>
                    <a:pt x="312913" y="52152"/>
                  </a:lnTo>
                  <a:lnTo>
                    <a:pt x="358111" y="41722"/>
                  </a:lnTo>
                  <a:lnTo>
                    <a:pt x="448508" y="66060"/>
                  </a:lnTo>
                  <a:lnTo>
                    <a:pt x="521521" y="73013"/>
                  </a:lnTo>
                  <a:lnTo>
                    <a:pt x="528475" y="34768"/>
                  </a:lnTo>
                  <a:lnTo>
                    <a:pt x="500660" y="6954"/>
                  </a:lnTo>
                  <a:lnTo>
                    <a:pt x="420694" y="0"/>
                  </a:lnTo>
                  <a:lnTo>
                    <a:pt x="267714" y="3477"/>
                  </a:lnTo>
                  <a:lnTo>
                    <a:pt x="156456" y="20861"/>
                  </a:lnTo>
                  <a:lnTo>
                    <a:pt x="69536" y="41722"/>
                  </a:lnTo>
                  <a:lnTo>
                    <a:pt x="17384" y="69536"/>
                  </a:lnTo>
                  <a:lnTo>
                    <a:pt x="0" y="86920"/>
                  </a:lnTo>
                  <a:lnTo>
                    <a:pt x="27815" y="128642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5600029" y="1780594"/>
              <a:ext cx="179932" cy="131450"/>
            </a:xfrm>
            <a:custGeom>
              <a:avLst/>
              <a:gdLst>
                <a:gd name="connsiteX0" fmla="*/ 27815 w 528475"/>
                <a:gd name="connsiteY0" fmla="*/ 128642 h 208609"/>
                <a:gd name="connsiteX1" fmla="*/ 93874 w 528475"/>
                <a:gd name="connsiteY1" fmla="*/ 93874 h 208609"/>
                <a:gd name="connsiteX2" fmla="*/ 194701 w 528475"/>
                <a:gd name="connsiteY2" fmla="*/ 69536 h 208609"/>
                <a:gd name="connsiteX3" fmla="*/ 219039 w 528475"/>
                <a:gd name="connsiteY3" fmla="*/ 59106 h 208609"/>
                <a:gd name="connsiteX4" fmla="*/ 253807 w 528475"/>
                <a:gd name="connsiteY4" fmla="*/ 104304 h 208609"/>
                <a:gd name="connsiteX5" fmla="*/ 260761 w 528475"/>
                <a:gd name="connsiteY5" fmla="*/ 208609 h 208609"/>
                <a:gd name="connsiteX6" fmla="*/ 309436 w 528475"/>
                <a:gd name="connsiteY6" fmla="*/ 187748 h 208609"/>
                <a:gd name="connsiteX7" fmla="*/ 288575 w 528475"/>
                <a:gd name="connsiteY7" fmla="*/ 97351 h 208609"/>
                <a:gd name="connsiteX8" fmla="*/ 312913 w 528475"/>
                <a:gd name="connsiteY8" fmla="*/ 52152 h 208609"/>
                <a:gd name="connsiteX9" fmla="*/ 358111 w 528475"/>
                <a:gd name="connsiteY9" fmla="*/ 41722 h 208609"/>
                <a:gd name="connsiteX10" fmla="*/ 448508 w 528475"/>
                <a:gd name="connsiteY10" fmla="*/ 66060 h 208609"/>
                <a:gd name="connsiteX11" fmla="*/ 521521 w 528475"/>
                <a:gd name="connsiteY11" fmla="*/ 73013 h 208609"/>
                <a:gd name="connsiteX12" fmla="*/ 528475 w 528475"/>
                <a:gd name="connsiteY12" fmla="*/ 34768 h 208609"/>
                <a:gd name="connsiteX13" fmla="*/ 500660 w 528475"/>
                <a:gd name="connsiteY13" fmla="*/ 6954 h 208609"/>
                <a:gd name="connsiteX14" fmla="*/ 420694 w 528475"/>
                <a:gd name="connsiteY14" fmla="*/ 0 h 208609"/>
                <a:gd name="connsiteX15" fmla="*/ 267714 w 528475"/>
                <a:gd name="connsiteY15" fmla="*/ 3477 h 208609"/>
                <a:gd name="connsiteX16" fmla="*/ 156456 w 528475"/>
                <a:gd name="connsiteY16" fmla="*/ 20861 h 208609"/>
                <a:gd name="connsiteX17" fmla="*/ 69536 w 528475"/>
                <a:gd name="connsiteY17" fmla="*/ 41722 h 208609"/>
                <a:gd name="connsiteX18" fmla="*/ 17384 w 528475"/>
                <a:gd name="connsiteY18" fmla="*/ 69536 h 208609"/>
                <a:gd name="connsiteX19" fmla="*/ 0 w 528475"/>
                <a:gd name="connsiteY19" fmla="*/ 86920 h 208609"/>
                <a:gd name="connsiteX20" fmla="*/ 27815 w 528475"/>
                <a:gd name="connsiteY20" fmla="*/ 128642 h 20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8475" h="208609">
                  <a:moveTo>
                    <a:pt x="27815" y="128642"/>
                  </a:moveTo>
                  <a:lnTo>
                    <a:pt x="93874" y="93874"/>
                  </a:lnTo>
                  <a:lnTo>
                    <a:pt x="194701" y="69536"/>
                  </a:lnTo>
                  <a:lnTo>
                    <a:pt x="219039" y="59106"/>
                  </a:lnTo>
                  <a:lnTo>
                    <a:pt x="253807" y="104304"/>
                  </a:lnTo>
                  <a:lnTo>
                    <a:pt x="260761" y="208609"/>
                  </a:lnTo>
                  <a:lnTo>
                    <a:pt x="309436" y="187748"/>
                  </a:lnTo>
                  <a:lnTo>
                    <a:pt x="288575" y="97351"/>
                  </a:lnTo>
                  <a:lnTo>
                    <a:pt x="312913" y="52152"/>
                  </a:lnTo>
                  <a:lnTo>
                    <a:pt x="358111" y="41722"/>
                  </a:lnTo>
                  <a:lnTo>
                    <a:pt x="448508" y="66060"/>
                  </a:lnTo>
                  <a:lnTo>
                    <a:pt x="521521" y="73013"/>
                  </a:lnTo>
                  <a:lnTo>
                    <a:pt x="528475" y="34768"/>
                  </a:lnTo>
                  <a:lnTo>
                    <a:pt x="500660" y="6954"/>
                  </a:lnTo>
                  <a:lnTo>
                    <a:pt x="420694" y="0"/>
                  </a:lnTo>
                  <a:lnTo>
                    <a:pt x="267714" y="3477"/>
                  </a:lnTo>
                  <a:lnTo>
                    <a:pt x="156456" y="20861"/>
                  </a:lnTo>
                  <a:lnTo>
                    <a:pt x="69536" y="41722"/>
                  </a:lnTo>
                  <a:lnTo>
                    <a:pt x="17384" y="69536"/>
                  </a:lnTo>
                  <a:lnTo>
                    <a:pt x="0" y="86920"/>
                  </a:lnTo>
                  <a:lnTo>
                    <a:pt x="27815" y="128642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54" name="Object 3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9209543"/>
                </p:ext>
              </p:extLst>
            </p:nvPr>
          </p:nvGraphicFramePr>
          <p:xfrm>
            <a:off x="5528462" y="1896844"/>
            <a:ext cx="110314" cy="86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5" name="CS ChemDraw Drawing" r:id="rId26" imgW="1734100" imgH="1366674" progId="ChemDraw.Document.6.0">
                    <p:embed/>
                  </p:oleObj>
                </mc:Choice>
                <mc:Fallback>
                  <p:oleObj name="CS ChemDraw Drawing" r:id="rId26" imgW="1734100" imgH="136667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528462" y="1896844"/>
                          <a:ext cx="110314" cy="869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5" name="Object 3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844658"/>
                </p:ext>
              </p:extLst>
            </p:nvPr>
          </p:nvGraphicFramePr>
          <p:xfrm>
            <a:off x="5374197" y="2194656"/>
            <a:ext cx="139700" cy="46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6" name="CS ChemDraw Drawing" r:id="rId28" imgW="2184901" imgH="711275" progId="ChemDraw.Document.6.0">
                    <p:embed/>
                  </p:oleObj>
                </mc:Choice>
                <mc:Fallback>
                  <p:oleObj name="CS ChemDraw Drawing" r:id="rId28" imgW="2184901" imgH="71127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74197" y="2194656"/>
                          <a:ext cx="139700" cy="46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6" name="Object 3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7783600"/>
                </p:ext>
              </p:extLst>
            </p:nvPr>
          </p:nvGraphicFramePr>
          <p:xfrm>
            <a:off x="5951639" y="2127881"/>
            <a:ext cx="139700" cy="47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7" name="CS ChemDraw Drawing" r:id="rId29" imgW="2183552" imgH="734219" progId="ChemDraw.Document.6.0">
                    <p:embed/>
                  </p:oleObj>
                </mc:Choice>
                <mc:Fallback>
                  <p:oleObj name="CS ChemDraw Drawing" r:id="rId29" imgW="2183552" imgH="73421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51639" y="2127881"/>
                          <a:ext cx="139700" cy="47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7" name="Group 356"/>
            <p:cNvGrpSpPr/>
            <p:nvPr/>
          </p:nvGrpSpPr>
          <p:grpSpPr>
            <a:xfrm rot="20852812">
              <a:off x="5965498" y="2176385"/>
              <a:ext cx="107018" cy="42303"/>
              <a:chOff x="6108053" y="2377847"/>
              <a:chExt cx="107018" cy="42303"/>
            </a:xfrm>
          </p:grpSpPr>
          <p:sp>
            <p:nvSpPr>
              <p:cNvPr id="365" name="Oval 14"/>
              <p:cNvSpPr>
                <a:spLocks noChangeArrowheads="1"/>
              </p:cNvSpPr>
              <p:nvPr/>
            </p:nvSpPr>
            <p:spPr bwMode="auto">
              <a:xfrm rot="17006865" flipV="1">
                <a:off x="6177520" y="2382599"/>
                <a:ext cx="39981" cy="3512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" name="Line 15"/>
              <p:cNvSpPr>
                <a:spLocks noChangeShapeType="1"/>
              </p:cNvSpPr>
              <p:nvPr/>
            </p:nvSpPr>
            <p:spPr bwMode="auto">
              <a:xfrm rot="17006865" flipV="1">
                <a:off x="6143174" y="2365749"/>
                <a:ext cx="0" cy="70242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Line 16"/>
              <p:cNvSpPr>
                <a:spLocks noChangeShapeType="1"/>
              </p:cNvSpPr>
              <p:nvPr/>
            </p:nvSpPr>
            <p:spPr bwMode="auto">
              <a:xfrm rot="17006865" flipV="1">
                <a:off x="6147174" y="2342726"/>
                <a:ext cx="0" cy="70242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8" name="Object 3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573876"/>
                </p:ext>
              </p:extLst>
            </p:nvPr>
          </p:nvGraphicFramePr>
          <p:xfrm>
            <a:off x="5925062" y="2300991"/>
            <a:ext cx="119062" cy="77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8" name="CS ChemDraw Drawing" r:id="rId30" imgW="1843426" imgH="1224959" progId="ChemDraw.Document.6.0">
                    <p:embed/>
                  </p:oleObj>
                </mc:Choice>
                <mc:Fallback>
                  <p:oleObj name="CS ChemDraw Drawing" r:id="rId30" imgW="1843426" imgH="1224959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25062" y="2300991"/>
                          <a:ext cx="119062" cy="77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9" name="Object 3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3745710"/>
                </p:ext>
              </p:extLst>
            </p:nvPr>
          </p:nvGraphicFramePr>
          <p:xfrm>
            <a:off x="5712969" y="2387860"/>
            <a:ext cx="42862" cy="133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9" name="CS ChemDraw Drawing" r:id="rId31" imgW="667024" imgH="2105752" progId="ChemDraw.Document.6.0">
                    <p:embed/>
                  </p:oleObj>
                </mc:Choice>
                <mc:Fallback>
                  <p:oleObj name="CS ChemDraw Drawing" r:id="rId31" imgW="667024" imgH="210575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12969" y="2387860"/>
                          <a:ext cx="42862" cy="133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0" name="Group 359"/>
            <p:cNvGrpSpPr/>
            <p:nvPr/>
          </p:nvGrpSpPr>
          <p:grpSpPr>
            <a:xfrm rot="-120000">
              <a:off x="5663388" y="2403494"/>
              <a:ext cx="42287" cy="107116"/>
              <a:chOff x="5775995" y="2542500"/>
              <a:chExt cx="42287" cy="107116"/>
            </a:xfrm>
          </p:grpSpPr>
          <p:sp>
            <p:nvSpPr>
              <p:cNvPr id="362" name="Oval 14"/>
              <p:cNvSpPr>
                <a:spLocks noChangeArrowheads="1"/>
              </p:cNvSpPr>
              <p:nvPr/>
            </p:nvSpPr>
            <p:spPr bwMode="auto">
              <a:xfrm rot="806865" flipV="1">
                <a:off x="5775995" y="2614461"/>
                <a:ext cx="39942" cy="3515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15"/>
              <p:cNvSpPr>
                <a:spLocks noChangeShapeType="1"/>
              </p:cNvSpPr>
              <p:nvPr/>
            </p:nvSpPr>
            <p:spPr bwMode="auto">
              <a:xfrm rot="806865" flipV="1">
                <a:off x="5795281" y="2542500"/>
                <a:ext cx="0" cy="70310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16"/>
              <p:cNvSpPr>
                <a:spLocks noChangeShapeType="1"/>
              </p:cNvSpPr>
              <p:nvPr/>
            </p:nvSpPr>
            <p:spPr bwMode="auto">
              <a:xfrm rot="806865" flipV="1">
                <a:off x="5818282" y="2546494"/>
                <a:ext cx="0" cy="70310"/>
              </a:xfrm>
              <a:prstGeom prst="line">
                <a:avLst/>
              </a:prstGeom>
              <a:ln w="12700">
                <a:headEnd/>
                <a:tailEnd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1" name="Freeform 360"/>
            <p:cNvSpPr/>
            <p:nvPr/>
          </p:nvSpPr>
          <p:spPr>
            <a:xfrm>
              <a:off x="5360798" y="2244213"/>
              <a:ext cx="243589" cy="280219"/>
            </a:xfrm>
            <a:custGeom>
              <a:avLst/>
              <a:gdLst>
                <a:gd name="connsiteX0" fmla="*/ 34654 w 243589"/>
                <a:gd name="connsiteY0" fmla="*/ 63910 h 280219"/>
                <a:gd name="connsiteX1" fmla="*/ 34654 w 243589"/>
                <a:gd name="connsiteY1" fmla="*/ 63910 h 280219"/>
                <a:gd name="connsiteX2" fmla="*/ 42028 w 243589"/>
                <a:gd name="connsiteY2" fmla="*/ 86032 h 280219"/>
                <a:gd name="connsiteX3" fmla="*/ 51860 w 243589"/>
                <a:gd name="connsiteY3" fmla="*/ 100781 h 280219"/>
                <a:gd name="connsiteX4" fmla="*/ 59234 w 243589"/>
                <a:gd name="connsiteY4" fmla="*/ 117987 h 280219"/>
                <a:gd name="connsiteX5" fmla="*/ 64150 w 243589"/>
                <a:gd name="connsiteY5" fmla="*/ 125361 h 280219"/>
                <a:gd name="connsiteX6" fmla="*/ 66608 w 243589"/>
                <a:gd name="connsiteY6" fmla="*/ 132735 h 280219"/>
                <a:gd name="connsiteX7" fmla="*/ 71525 w 243589"/>
                <a:gd name="connsiteY7" fmla="*/ 137652 h 280219"/>
                <a:gd name="connsiteX8" fmla="*/ 88731 w 243589"/>
                <a:gd name="connsiteY8" fmla="*/ 157316 h 280219"/>
                <a:gd name="connsiteX9" fmla="*/ 101021 w 243589"/>
                <a:gd name="connsiteY9" fmla="*/ 167148 h 280219"/>
                <a:gd name="connsiteX10" fmla="*/ 115770 w 243589"/>
                <a:gd name="connsiteY10" fmla="*/ 176981 h 280219"/>
                <a:gd name="connsiteX11" fmla="*/ 128060 w 243589"/>
                <a:gd name="connsiteY11" fmla="*/ 186813 h 280219"/>
                <a:gd name="connsiteX12" fmla="*/ 142808 w 243589"/>
                <a:gd name="connsiteY12" fmla="*/ 196645 h 280219"/>
                <a:gd name="connsiteX13" fmla="*/ 147725 w 243589"/>
                <a:gd name="connsiteY13" fmla="*/ 201561 h 280219"/>
                <a:gd name="connsiteX14" fmla="*/ 155099 w 243589"/>
                <a:gd name="connsiteY14" fmla="*/ 204019 h 280219"/>
                <a:gd name="connsiteX15" fmla="*/ 169847 w 243589"/>
                <a:gd name="connsiteY15" fmla="*/ 211393 h 280219"/>
                <a:gd name="connsiteX16" fmla="*/ 174763 w 243589"/>
                <a:gd name="connsiteY16" fmla="*/ 216310 h 280219"/>
                <a:gd name="connsiteX17" fmla="*/ 189512 w 243589"/>
                <a:gd name="connsiteY17" fmla="*/ 221226 h 280219"/>
                <a:gd name="connsiteX18" fmla="*/ 196886 w 243589"/>
                <a:gd name="connsiteY18" fmla="*/ 223684 h 280219"/>
                <a:gd name="connsiteX19" fmla="*/ 214092 w 243589"/>
                <a:gd name="connsiteY19" fmla="*/ 233516 h 280219"/>
                <a:gd name="connsiteX20" fmla="*/ 221467 w 243589"/>
                <a:gd name="connsiteY20" fmla="*/ 235974 h 280219"/>
                <a:gd name="connsiteX21" fmla="*/ 236215 w 243589"/>
                <a:gd name="connsiteY21" fmla="*/ 243348 h 280219"/>
                <a:gd name="connsiteX22" fmla="*/ 243589 w 243589"/>
                <a:gd name="connsiteY22" fmla="*/ 248264 h 280219"/>
                <a:gd name="connsiteX23" fmla="*/ 241131 w 243589"/>
                <a:gd name="connsiteY23" fmla="*/ 265471 h 280219"/>
                <a:gd name="connsiteX24" fmla="*/ 238673 w 243589"/>
                <a:gd name="connsiteY24" fmla="*/ 272845 h 280219"/>
                <a:gd name="connsiteX25" fmla="*/ 223925 w 243589"/>
                <a:gd name="connsiteY25" fmla="*/ 277761 h 280219"/>
                <a:gd name="connsiteX26" fmla="*/ 216550 w 243589"/>
                <a:gd name="connsiteY26" fmla="*/ 280219 h 280219"/>
                <a:gd name="connsiteX27" fmla="*/ 160015 w 243589"/>
                <a:gd name="connsiteY27" fmla="*/ 275303 h 280219"/>
                <a:gd name="connsiteX28" fmla="*/ 147725 w 243589"/>
                <a:gd name="connsiteY28" fmla="*/ 272845 h 280219"/>
                <a:gd name="connsiteX29" fmla="*/ 128060 w 243589"/>
                <a:gd name="connsiteY29" fmla="*/ 267929 h 280219"/>
                <a:gd name="connsiteX30" fmla="*/ 105937 w 243589"/>
                <a:gd name="connsiteY30" fmla="*/ 258097 h 280219"/>
                <a:gd name="connsiteX31" fmla="*/ 98563 w 243589"/>
                <a:gd name="connsiteY31" fmla="*/ 255639 h 280219"/>
                <a:gd name="connsiteX32" fmla="*/ 91189 w 243589"/>
                <a:gd name="connsiteY32" fmla="*/ 253181 h 280219"/>
                <a:gd name="connsiteX33" fmla="*/ 88731 w 243589"/>
                <a:gd name="connsiteY33" fmla="*/ 245806 h 280219"/>
                <a:gd name="connsiteX34" fmla="*/ 71525 w 243589"/>
                <a:gd name="connsiteY34" fmla="*/ 226142 h 280219"/>
                <a:gd name="connsiteX35" fmla="*/ 69067 w 243589"/>
                <a:gd name="connsiteY35" fmla="*/ 218768 h 280219"/>
                <a:gd name="connsiteX36" fmla="*/ 54318 w 243589"/>
                <a:gd name="connsiteY36" fmla="*/ 199103 h 280219"/>
                <a:gd name="connsiteX37" fmla="*/ 42028 w 243589"/>
                <a:gd name="connsiteY37" fmla="*/ 176981 h 280219"/>
                <a:gd name="connsiteX38" fmla="*/ 34654 w 243589"/>
                <a:gd name="connsiteY38" fmla="*/ 172064 h 280219"/>
                <a:gd name="connsiteX39" fmla="*/ 27279 w 243589"/>
                <a:gd name="connsiteY39" fmla="*/ 159774 h 280219"/>
                <a:gd name="connsiteX40" fmla="*/ 22363 w 243589"/>
                <a:gd name="connsiteY40" fmla="*/ 149942 h 280219"/>
                <a:gd name="connsiteX41" fmla="*/ 17447 w 243589"/>
                <a:gd name="connsiteY41" fmla="*/ 135193 h 280219"/>
                <a:gd name="connsiteX42" fmla="*/ 12531 w 243589"/>
                <a:gd name="connsiteY42" fmla="*/ 127819 h 280219"/>
                <a:gd name="connsiteX43" fmla="*/ 7615 w 243589"/>
                <a:gd name="connsiteY43" fmla="*/ 113071 h 280219"/>
                <a:gd name="connsiteX44" fmla="*/ 5157 w 243589"/>
                <a:gd name="connsiteY44" fmla="*/ 105697 h 280219"/>
                <a:gd name="connsiteX45" fmla="*/ 2699 w 243589"/>
                <a:gd name="connsiteY45" fmla="*/ 98322 h 280219"/>
                <a:gd name="connsiteX46" fmla="*/ 2699 w 243589"/>
                <a:gd name="connsiteY46" fmla="*/ 27039 h 280219"/>
                <a:gd name="connsiteX47" fmla="*/ 7615 w 243589"/>
                <a:gd name="connsiteY47" fmla="*/ 12290 h 280219"/>
                <a:gd name="connsiteX48" fmla="*/ 29737 w 243589"/>
                <a:gd name="connsiteY48" fmla="*/ 2458 h 280219"/>
                <a:gd name="connsiteX49" fmla="*/ 37112 w 243589"/>
                <a:gd name="connsiteY49" fmla="*/ 0 h 280219"/>
                <a:gd name="connsiteX50" fmla="*/ 42028 w 243589"/>
                <a:gd name="connsiteY50" fmla="*/ 7374 h 280219"/>
                <a:gd name="connsiteX51" fmla="*/ 42028 w 243589"/>
                <a:gd name="connsiteY51" fmla="*/ 31955 h 280219"/>
                <a:gd name="connsiteX52" fmla="*/ 37112 w 243589"/>
                <a:gd name="connsiteY52" fmla="*/ 46703 h 280219"/>
                <a:gd name="connsiteX53" fmla="*/ 34654 w 243589"/>
                <a:gd name="connsiteY53" fmla="*/ 54077 h 280219"/>
                <a:gd name="connsiteX54" fmla="*/ 34654 w 243589"/>
                <a:gd name="connsiteY54" fmla="*/ 63910 h 28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3589" h="280219">
                  <a:moveTo>
                    <a:pt x="34654" y="63910"/>
                  </a:moveTo>
                  <a:lnTo>
                    <a:pt x="34654" y="63910"/>
                  </a:lnTo>
                  <a:cubicBezTo>
                    <a:pt x="37112" y="71284"/>
                    <a:pt x="38741" y="78988"/>
                    <a:pt x="42028" y="86032"/>
                  </a:cubicBezTo>
                  <a:cubicBezTo>
                    <a:pt x="44527" y="91386"/>
                    <a:pt x="49992" y="95176"/>
                    <a:pt x="51860" y="100781"/>
                  </a:cubicBezTo>
                  <a:cubicBezTo>
                    <a:pt x="54618" y="109054"/>
                    <a:pt x="54374" y="109482"/>
                    <a:pt x="59234" y="117987"/>
                  </a:cubicBezTo>
                  <a:cubicBezTo>
                    <a:pt x="60700" y="120552"/>
                    <a:pt x="62829" y="122719"/>
                    <a:pt x="64150" y="125361"/>
                  </a:cubicBezTo>
                  <a:cubicBezTo>
                    <a:pt x="65309" y="127678"/>
                    <a:pt x="65275" y="130513"/>
                    <a:pt x="66608" y="132735"/>
                  </a:cubicBezTo>
                  <a:cubicBezTo>
                    <a:pt x="67801" y="134723"/>
                    <a:pt x="70134" y="135798"/>
                    <a:pt x="71525" y="137652"/>
                  </a:cubicBezTo>
                  <a:cubicBezTo>
                    <a:pt x="85864" y="156770"/>
                    <a:pt x="75007" y="148167"/>
                    <a:pt x="88731" y="157316"/>
                  </a:cubicBezTo>
                  <a:cubicBezTo>
                    <a:pt x="99725" y="173806"/>
                    <a:pt x="86775" y="157651"/>
                    <a:pt x="101021" y="167148"/>
                  </a:cubicBezTo>
                  <a:cubicBezTo>
                    <a:pt x="119438" y="179425"/>
                    <a:pt x="98234" y="171133"/>
                    <a:pt x="115770" y="176981"/>
                  </a:cubicBezTo>
                  <a:cubicBezTo>
                    <a:pt x="124853" y="190606"/>
                    <a:pt x="115489" y="179829"/>
                    <a:pt x="128060" y="186813"/>
                  </a:cubicBezTo>
                  <a:cubicBezTo>
                    <a:pt x="133225" y="189682"/>
                    <a:pt x="138630" y="192468"/>
                    <a:pt x="142808" y="196645"/>
                  </a:cubicBezTo>
                  <a:cubicBezTo>
                    <a:pt x="144447" y="198284"/>
                    <a:pt x="145738" y="200369"/>
                    <a:pt x="147725" y="201561"/>
                  </a:cubicBezTo>
                  <a:cubicBezTo>
                    <a:pt x="149947" y="202894"/>
                    <a:pt x="152782" y="202860"/>
                    <a:pt x="155099" y="204019"/>
                  </a:cubicBezTo>
                  <a:cubicBezTo>
                    <a:pt x="174159" y="213549"/>
                    <a:pt x="151312" y="205215"/>
                    <a:pt x="169847" y="211393"/>
                  </a:cubicBezTo>
                  <a:cubicBezTo>
                    <a:pt x="171486" y="213032"/>
                    <a:pt x="172690" y="215273"/>
                    <a:pt x="174763" y="216310"/>
                  </a:cubicBezTo>
                  <a:cubicBezTo>
                    <a:pt x="179398" y="218628"/>
                    <a:pt x="184596" y="219587"/>
                    <a:pt x="189512" y="221226"/>
                  </a:cubicBezTo>
                  <a:cubicBezTo>
                    <a:pt x="191970" y="222045"/>
                    <a:pt x="194730" y="222247"/>
                    <a:pt x="196886" y="223684"/>
                  </a:cubicBezTo>
                  <a:cubicBezTo>
                    <a:pt x="204291" y="228621"/>
                    <a:pt x="205361" y="229774"/>
                    <a:pt x="214092" y="233516"/>
                  </a:cubicBezTo>
                  <a:cubicBezTo>
                    <a:pt x="216474" y="234537"/>
                    <a:pt x="219009" y="235155"/>
                    <a:pt x="221467" y="235974"/>
                  </a:cubicBezTo>
                  <a:cubicBezTo>
                    <a:pt x="242600" y="250063"/>
                    <a:pt x="215862" y="233171"/>
                    <a:pt x="236215" y="243348"/>
                  </a:cubicBezTo>
                  <a:cubicBezTo>
                    <a:pt x="238857" y="244669"/>
                    <a:pt x="241131" y="246625"/>
                    <a:pt x="243589" y="248264"/>
                  </a:cubicBezTo>
                  <a:cubicBezTo>
                    <a:pt x="242770" y="254000"/>
                    <a:pt x="242267" y="259790"/>
                    <a:pt x="241131" y="265471"/>
                  </a:cubicBezTo>
                  <a:cubicBezTo>
                    <a:pt x="240623" y="268012"/>
                    <a:pt x="240781" y="271339"/>
                    <a:pt x="238673" y="272845"/>
                  </a:cubicBezTo>
                  <a:cubicBezTo>
                    <a:pt x="234456" y="275857"/>
                    <a:pt x="228841" y="276122"/>
                    <a:pt x="223925" y="277761"/>
                  </a:cubicBezTo>
                  <a:lnTo>
                    <a:pt x="216550" y="280219"/>
                  </a:lnTo>
                  <a:cubicBezTo>
                    <a:pt x="147611" y="276591"/>
                    <a:pt x="189058" y="281757"/>
                    <a:pt x="160015" y="275303"/>
                  </a:cubicBezTo>
                  <a:cubicBezTo>
                    <a:pt x="155937" y="274397"/>
                    <a:pt x="151796" y="273784"/>
                    <a:pt x="147725" y="272845"/>
                  </a:cubicBezTo>
                  <a:cubicBezTo>
                    <a:pt x="141141" y="271326"/>
                    <a:pt x="128060" y="267929"/>
                    <a:pt x="128060" y="267929"/>
                  </a:cubicBezTo>
                  <a:cubicBezTo>
                    <a:pt x="116374" y="260138"/>
                    <a:pt x="123489" y="263947"/>
                    <a:pt x="105937" y="258097"/>
                  </a:cubicBezTo>
                  <a:lnTo>
                    <a:pt x="98563" y="255639"/>
                  </a:lnTo>
                  <a:lnTo>
                    <a:pt x="91189" y="253181"/>
                  </a:lnTo>
                  <a:cubicBezTo>
                    <a:pt x="90370" y="250723"/>
                    <a:pt x="90350" y="247830"/>
                    <a:pt x="88731" y="245806"/>
                  </a:cubicBezTo>
                  <a:cubicBezTo>
                    <a:pt x="77260" y="231466"/>
                    <a:pt x="81358" y="255642"/>
                    <a:pt x="71525" y="226142"/>
                  </a:cubicBezTo>
                  <a:cubicBezTo>
                    <a:pt x="70706" y="223684"/>
                    <a:pt x="70400" y="220990"/>
                    <a:pt x="69067" y="218768"/>
                  </a:cubicBezTo>
                  <a:cubicBezTo>
                    <a:pt x="60330" y="204208"/>
                    <a:pt x="64523" y="229717"/>
                    <a:pt x="54318" y="199103"/>
                  </a:cubicBezTo>
                  <a:cubicBezTo>
                    <a:pt x="51756" y="191418"/>
                    <a:pt x="49273" y="181812"/>
                    <a:pt x="42028" y="176981"/>
                  </a:cubicBezTo>
                  <a:lnTo>
                    <a:pt x="34654" y="172064"/>
                  </a:lnTo>
                  <a:cubicBezTo>
                    <a:pt x="28948" y="154946"/>
                    <a:pt x="36278" y="173271"/>
                    <a:pt x="27279" y="159774"/>
                  </a:cubicBezTo>
                  <a:cubicBezTo>
                    <a:pt x="25246" y="156725"/>
                    <a:pt x="23724" y="153344"/>
                    <a:pt x="22363" y="149942"/>
                  </a:cubicBezTo>
                  <a:cubicBezTo>
                    <a:pt x="20438" y="145130"/>
                    <a:pt x="20322" y="139505"/>
                    <a:pt x="17447" y="135193"/>
                  </a:cubicBezTo>
                  <a:cubicBezTo>
                    <a:pt x="15808" y="132735"/>
                    <a:pt x="13731" y="130519"/>
                    <a:pt x="12531" y="127819"/>
                  </a:cubicBezTo>
                  <a:cubicBezTo>
                    <a:pt x="10426" y="123084"/>
                    <a:pt x="9254" y="117987"/>
                    <a:pt x="7615" y="113071"/>
                  </a:cubicBezTo>
                  <a:lnTo>
                    <a:pt x="5157" y="105697"/>
                  </a:lnTo>
                  <a:lnTo>
                    <a:pt x="2699" y="98322"/>
                  </a:lnTo>
                  <a:cubicBezTo>
                    <a:pt x="101" y="67152"/>
                    <a:pt x="-1780" y="61378"/>
                    <a:pt x="2699" y="27039"/>
                  </a:cubicBezTo>
                  <a:cubicBezTo>
                    <a:pt x="3369" y="21900"/>
                    <a:pt x="3303" y="15165"/>
                    <a:pt x="7615" y="12290"/>
                  </a:cubicBezTo>
                  <a:cubicBezTo>
                    <a:pt x="19300" y="4500"/>
                    <a:pt x="12187" y="8308"/>
                    <a:pt x="29737" y="2458"/>
                  </a:cubicBezTo>
                  <a:lnTo>
                    <a:pt x="37112" y="0"/>
                  </a:lnTo>
                  <a:cubicBezTo>
                    <a:pt x="38751" y="2458"/>
                    <a:pt x="40707" y="4732"/>
                    <a:pt x="42028" y="7374"/>
                  </a:cubicBezTo>
                  <a:cubicBezTo>
                    <a:pt x="46464" y="16245"/>
                    <a:pt x="44527" y="21126"/>
                    <a:pt x="42028" y="31955"/>
                  </a:cubicBezTo>
                  <a:cubicBezTo>
                    <a:pt x="40863" y="37004"/>
                    <a:pt x="38751" y="41787"/>
                    <a:pt x="37112" y="46703"/>
                  </a:cubicBezTo>
                  <a:lnTo>
                    <a:pt x="34654" y="54077"/>
                  </a:lnTo>
                  <a:lnTo>
                    <a:pt x="34654" y="6391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8" name="TextBox 367"/>
          <p:cNvSpPr txBox="1"/>
          <p:nvPr/>
        </p:nvSpPr>
        <p:spPr>
          <a:xfrm>
            <a:off x="-63159" y="4410957"/>
            <a:ext cx="1329595" cy="424732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800" dirty="0"/>
              <a:t>lipoprotein</a:t>
            </a:r>
          </a:p>
        </p:txBody>
      </p:sp>
      <p:sp>
        <p:nvSpPr>
          <p:cNvPr id="5156" name="Down Arrow 5155"/>
          <p:cNvSpPr/>
          <p:nvPr/>
        </p:nvSpPr>
        <p:spPr>
          <a:xfrm rot="20446411">
            <a:off x="4817417" y="4651444"/>
            <a:ext cx="316516" cy="206456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sp>
        <p:nvSpPr>
          <p:cNvPr id="369" name="TextBox 368"/>
          <p:cNvSpPr txBox="1"/>
          <p:nvPr/>
        </p:nvSpPr>
        <p:spPr>
          <a:xfrm>
            <a:off x="3693375" y="8249390"/>
            <a:ext cx="3988447" cy="1532727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pPr algn="ctr"/>
            <a:r>
              <a:rPr lang="en-US" sz="1800" dirty="0"/>
              <a:t> Circulating Lipoprotein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1800" dirty="0"/>
              <a:t>VLDL  </a:t>
            </a:r>
            <a:r>
              <a:rPr lang="en-US" sz="1800" dirty="0" smtClean="0"/>
              <a:t>exported from </a:t>
            </a:r>
            <a:r>
              <a:rPr lang="en-US" sz="1800" dirty="0"/>
              <a:t>liver (synthesized) lipids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1800" dirty="0"/>
              <a:t>Chylomicrons </a:t>
            </a:r>
            <a:r>
              <a:rPr lang="en-US" sz="1800" dirty="0" smtClean="0"/>
              <a:t>exported from intestines </a:t>
            </a:r>
            <a:r>
              <a:rPr lang="en-US" sz="1800" dirty="0"/>
              <a:t>(ingested lipids)</a:t>
            </a:r>
          </a:p>
        </p:txBody>
      </p:sp>
      <p:sp>
        <p:nvSpPr>
          <p:cNvPr id="370" name="TextBox 369"/>
          <p:cNvSpPr txBox="1"/>
          <p:nvPr/>
        </p:nvSpPr>
        <p:spPr>
          <a:xfrm>
            <a:off x="5595098" y="7947767"/>
            <a:ext cx="1084336" cy="347788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300" dirty="0"/>
              <a:t>not to scale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4795573" y="6622270"/>
            <a:ext cx="1329595" cy="424732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800" dirty="0"/>
              <a:t>lipoprotein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470724" y="1994061"/>
            <a:ext cx="1157380" cy="17582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049414" y="2443316"/>
            <a:ext cx="2716372" cy="47373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4639" y="2521921"/>
            <a:ext cx="543610" cy="393954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FA</a:t>
            </a:r>
            <a:r>
              <a:rPr lang="en-US" sz="1600" dirty="0"/>
              <a:t> 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3791184" y="5826460"/>
            <a:ext cx="1184491" cy="3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400" dirty="0">
                <a:hlinkClick r:id="rId32"/>
              </a:rPr>
              <a:t>lipid droplet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3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5152" grpId="0" animBg="1"/>
      <p:bldP spid="5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90" y="1897572"/>
            <a:ext cx="67754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Oval 92"/>
          <p:cNvSpPr/>
          <p:nvPr/>
        </p:nvSpPr>
        <p:spPr>
          <a:xfrm>
            <a:off x="5068982" y="4963874"/>
            <a:ext cx="346232" cy="33049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 rot="16200000">
            <a:off x="6656447" y="4273874"/>
            <a:ext cx="552692" cy="458052"/>
            <a:chOff x="5553380" y="2766399"/>
            <a:chExt cx="182880" cy="133212"/>
          </a:xfrm>
        </p:grpSpPr>
        <p:sp>
          <p:nvSpPr>
            <p:cNvPr id="119" name="Oval 118"/>
            <p:cNvSpPr/>
            <p:nvPr/>
          </p:nvSpPr>
          <p:spPr>
            <a:xfrm>
              <a:off x="5553380" y="2766399"/>
              <a:ext cx="182880" cy="133212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562600" y="2766661"/>
              <a:ext cx="164440" cy="6634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6" name="Straight Arrow Connector 95"/>
          <p:cNvCxnSpPr>
            <a:endCxn id="119" idx="3"/>
          </p:cNvCxnSpPr>
          <p:nvPr/>
        </p:nvCxnSpPr>
        <p:spPr>
          <a:xfrm flipH="1" flipV="1">
            <a:off x="7094739" y="4698305"/>
            <a:ext cx="772180" cy="468706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334912" y="2520428"/>
            <a:ext cx="513871" cy="47329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027248" y="2222934"/>
            <a:ext cx="1393395" cy="3939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400" dirty="0">
                <a:hlinkClick r:id="rId4"/>
              </a:rPr>
              <a:t>mitochondrio</a:t>
            </a:r>
            <a:r>
              <a:rPr lang="en-US" sz="1600" dirty="0">
                <a:hlinkClick r:id="rId4"/>
              </a:rPr>
              <a:t>n</a:t>
            </a:r>
            <a:endParaRPr lang="en-US" sz="1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784263" y="2877563"/>
            <a:ext cx="1043234" cy="578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cytoplasm</a:t>
            </a:r>
            <a:endParaRPr lang="en-US" sz="1400" dirty="0"/>
          </a:p>
          <a:p>
            <a:pPr algn="ctr"/>
            <a:r>
              <a:rPr lang="en-US" sz="1400" dirty="0">
                <a:hlinkClick r:id="rId6"/>
              </a:rPr>
              <a:t>cytosol</a:t>
            </a:r>
            <a:endParaRPr lang="en-US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057375" y="2031299"/>
            <a:ext cx="986360" cy="3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400" dirty="0">
                <a:hlinkClick r:id="rId7"/>
              </a:rPr>
              <a:t>ribosome</a:t>
            </a:r>
            <a:endParaRPr lang="en-US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091021" y="1934350"/>
            <a:ext cx="1181879" cy="794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46304" tIns="73152" rIns="146304" bIns="73152" rtlCol="0">
            <a:spAutoFit/>
          </a:bodyPr>
          <a:lstStyle/>
          <a:p>
            <a:pPr algn="ctr"/>
            <a:r>
              <a:rPr lang="en-US" sz="1400" dirty="0"/>
              <a:t>Rough </a:t>
            </a:r>
            <a:r>
              <a:rPr lang="en-US" sz="1400" dirty="0" err="1">
                <a:hlinkClick r:id="rId8"/>
              </a:rPr>
              <a:t>endo</a:t>
            </a:r>
            <a:r>
              <a:rPr lang="en-US" sz="1400" dirty="0">
                <a:hlinkClick r:id="rId8"/>
              </a:rPr>
              <a:t>. reticulum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287018" y="2734760"/>
            <a:ext cx="1383456" cy="3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400" dirty="0">
                <a:hlinkClick r:id="rId9"/>
              </a:rPr>
              <a:t>cell membrane</a:t>
            </a:r>
            <a:endParaRPr lang="en-US" sz="1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664760" y="4908610"/>
            <a:ext cx="1148263" cy="3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400" dirty="0">
                <a:hlinkClick r:id="rId10"/>
              </a:rPr>
              <a:t>peroxisome</a:t>
            </a:r>
            <a:endParaRPr lang="en-US" sz="1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625380" y="7272803"/>
            <a:ext cx="1325235" cy="3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400" dirty="0">
                <a:hlinkClick r:id="rId11"/>
              </a:rPr>
              <a:t>Golgi complex</a:t>
            </a:r>
            <a:endParaRPr 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505731" y="6412152"/>
            <a:ext cx="1222001" cy="794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sz="1400" dirty="0"/>
              <a:t>smooth</a:t>
            </a:r>
          </a:p>
          <a:p>
            <a:pPr algn="ctr"/>
            <a:r>
              <a:rPr lang="en-US" sz="1400" dirty="0">
                <a:hlinkClick r:id="rId8"/>
              </a:rPr>
              <a:t>endoplasmic</a:t>
            </a:r>
          </a:p>
          <a:p>
            <a:pPr algn="ctr"/>
            <a:r>
              <a:rPr lang="en-US" sz="1400" dirty="0">
                <a:hlinkClick r:id="rId8"/>
              </a:rPr>
              <a:t>reticulum</a:t>
            </a:r>
            <a:endParaRPr lang="en-US" sz="1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653820" y="4114548"/>
            <a:ext cx="979884" cy="363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400" dirty="0">
                <a:hlinkClick r:id="rId12"/>
              </a:rPr>
              <a:t>lysosome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388082" y="7530023"/>
            <a:ext cx="1122230" cy="347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300" dirty="0"/>
              <a:t>lipid droplet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50077" y="8529"/>
            <a:ext cx="1314975" cy="886397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dirty="0" smtClean="0"/>
              <a:t>LIPIDS </a:t>
            </a:r>
            <a:br>
              <a:rPr lang="en-US" dirty="0" smtClean="0"/>
            </a:br>
            <a:endParaRPr lang="en-US" sz="19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014" y="2"/>
            <a:ext cx="7143494" cy="1024896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marL="365760" indent="-365760">
              <a:buFont typeface="+mj-lt"/>
              <a:buAutoNum type="arabicPeriod"/>
            </a:pPr>
            <a:r>
              <a:rPr lang="en-US" sz="1900" b="1" dirty="0">
                <a:solidFill>
                  <a:schemeClr val="bg1">
                    <a:lumMod val="85000"/>
                  </a:schemeClr>
                </a:solidFill>
              </a:rPr>
              <a:t>What are the main classes of </a:t>
            </a:r>
            <a:r>
              <a:rPr lang="en-US" sz="1900" b="1" dirty="0" smtClean="0">
                <a:solidFill>
                  <a:schemeClr val="bg1">
                    <a:lumMod val="85000"/>
                  </a:schemeClr>
                </a:solidFill>
              </a:rPr>
              <a:t>lipids?</a:t>
            </a: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  <a:p>
            <a:pPr marL="365760" indent="-365760">
              <a:buFont typeface="+mj-lt"/>
              <a:buAutoNum type="arabicPeriod"/>
            </a:pPr>
            <a:r>
              <a:rPr lang="en-US" sz="1900" dirty="0">
                <a:solidFill>
                  <a:schemeClr val="bg1">
                    <a:lumMod val="85000"/>
                  </a:schemeClr>
                </a:solidFill>
              </a:rPr>
              <a:t>Where are they found in the cell?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1900" b="1" dirty="0"/>
              <a:t>Where did they come from?   </a:t>
            </a:r>
            <a:r>
              <a:rPr lang="en-US" sz="1900" dirty="0">
                <a:solidFill>
                  <a:schemeClr val="bg1">
                    <a:lumMod val="85000"/>
                  </a:schemeClr>
                </a:solidFill>
              </a:rPr>
              <a:t>Import</a:t>
            </a:r>
            <a:r>
              <a:rPr lang="en-US" sz="1900" b="1" dirty="0"/>
              <a:t>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sz="1900" b="1" dirty="0" smtClean="0"/>
              <a:t>Synthesis/Trafficking</a:t>
            </a:r>
            <a:endParaRPr lang="en-US" sz="1900" b="1" dirty="0"/>
          </a:p>
        </p:txBody>
      </p:sp>
      <p:graphicFrame>
        <p:nvGraphicFramePr>
          <p:cNvPr id="9225" name="Object 9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302571"/>
              </p:ext>
            </p:extLst>
          </p:nvPr>
        </p:nvGraphicFramePr>
        <p:xfrm>
          <a:off x="4919558" y="1125431"/>
          <a:ext cx="2635674" cy="562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CS ChemDraw Drawing" r:id="rId13" imgW="3463611" imgH="773900" progId="ChemDraw.Document.6.0">
                  <p:embed/>
                </p:oleObj>
              </mc:Choice>
              <mc:Fallback>
                <p:oleObj name="CS ChemDraw Drawing" r:id="rId13" imgW="3463611" imgH="773900" progId="ChemDraw.Document.6.0">
                  <p:embed/>
                  <p:pic>
                    <p:nvPicPr>
                      <p:cNvPr id="0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558" y="1125431"/>
                        <a:ext cx="2635674" cy="562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92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562558"/>
              </p:ext>
            </p:extLst>
          </p:nvPr>
        </p:nvGraphicFramePr>
        <p:xfrm>
          <a:off x="285856" y="7994381"/>
          <a:ext cx="3059430" cy="136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CS ChemDraw Drawing" r:id="rId15" imgW="3146701" imgH="1477886" progId="ChemDraw.Document.6.0">
                  <p:embed/>
                </p:oleObj>
              </mc:Choice>
              <mc:Fallback>
                <p:oleObj name="CS ChemDraw Drawing" r:id="rId15" imgW="3146701" imgH="1477886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56" y="7994381"/>
                        <a:ext cx="3059430" cy="1369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6" name="Group 135"/>
          <p:cNvGrpSpPr/>
          <p:nvPr/>
        </p:nvGrpSpPr>
        <p:grpSpPr>
          <a:xfrm>
            <a:off x="5225563" y="10064020"/>
            <a:ext cx="445292" cy="173404"/>
            <a:chOff x="1642126" y="6546218"/>
            <a:chExt cx="303608" cy="123860"/>
          </a:xfrm>
        </p:grpSpPr>
        <p:sp>
          <p:nvSpPr>
            <p:cNvPr id="137" name="Freeform 136"/>
            <p:cNvSpPr/>
            <p:nvPr/>
          </p:nvSpPr>
          <p:spPr>
            <a:xfrm rot="16200000">
              <a:off x="1724279" y="6522048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676400" y="6577416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rot="16200000">
              <a:off x="1821874" y="6546218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206014"/>
              </p:ext>
            </p:extLst>
          </p:nvPr>
        </p:nvGraphicFramePr>
        <p:xfrm>
          <a:off x="4450137" y="9175350"/>
          <a:ext cx="4777741" cy="114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CS ChemDraw Drawing" r:id="rId17" imgW="5103502" imgH="1281105" progId="ChemDraw.Document.6.0">
                  <p:embed/>
                </p:oleObj>
              </mc:Choice>
              <mc:Fallback>
                <p:oleObj name="CS ChemDraw Drawing" r:id="rId17" imgW="5103502" imgH="12811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50137" y="9175350"/>
                        <a:ext cx="4777741" cy="1142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751283"/>
              </p:ext>
            </p:extLst>
          </p:nvPr>
        </p:nvGraphicFramePr>
        <p:xfrm>
          <a:off x="4509663" y="10976092"/>
          <a:ext cx="5036185" cy="103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CS ChemDraw Drawing" r:id="rId19" imgW="4963133" imgH="1072446" progId="ChemDraw.Document.6.0">
                  <p:embed/>
                </p:oleObj>
              </mc:Choice>
              <mc:Fallback>
                <p:oleObj name="CS ChemDraw Drawing" r:id="rId19" imgW="4963133" imgH="10724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9663" y="10976092"/>
                        <a:ext cx="5036185" cy="1037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2" name="Group 141"/>
          <p:cNvGrpSpPr/>
          <p:nvPr/>
        </p:nvGrpSpPr>
        <p:grpSpPr>
          <a:xfrm>
            <a:off x="6066759" y="11741175"/>
            <a:ext cx="408719" cy="173404"/>
            <a:chOff x="1422974" y="8266078"/>
            <a:chExt cx="278672" cy="123860"/>
          </a:xfrm>
        </p:grpSpPr>
        <p:sp>
          <p:nvSpPr>
            <p:cNvPr id="143" name="Freeform 142"/>
            <p:cNvSpPr/>
            <p:nvPr/>
          </p:nvSpPr>
          <p:spPr>
            <a:xfrm>
              <a:off x="1422974" y="8333168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432312" y="8297276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 rot="16200000">
              <a:off x="1577786" y="8266078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227" name="Object 9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271620"/>
              </p:ext>
            </p:extLst>
          </p:nvPr>
        </p:nvGraphicFramePr>
        <p:xfrm>
          <a:off x="4466207" y="8069086"/>
          <a:ext cx="5327227" cy="92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CS ChemDraw Drawing" r:id="rId21" imgW="5103502" imgH="932081" progId="ChemDraw.Document.6.0">
                  <p:embed/>
                </p:oleObj>
              </mc:Choice>
              <mc:Fallback>
                <p:oleObj name="CS ChemDraw Drawing" r:id="rId21" imgW="5103502" imgH="93208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207" y="8069086"/>
                        <a:ext cx="5327227" cy="926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7" name="Group 146"/>
          <p:cNvGrpSpPr/>
          <p:nvPr/>
        </p:nvGrpSpPr>
        <p:grpSpPr>
          <a:xfrm>
            <a:off x="7161819" y="8872239"/>
            <a:ext cx="445292" cy="173404"/>
            <a:chOff x="1642126" y="6546218"/>
            <a:chExt cx="303608" cy="123860"/>
          </a:xfrm>
        </p:grpSpPr>
        <p:sp>
          <p:nvSpPr>
            <p:cNvPr id="148" name="Freeform 147"/>
            <p:cNvSpPr/>
            <p:nvPr/>
          </p:nvSpPr>
          <p:spPr>
            <a:xfrm rot="16200000">
              <a:off x="1724279" y="6522048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676400" y="6577416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rot="16200000">
              <a:off x="1821874" y="6546218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74966" y="5003497"/>
            <a:ext cx="1989291" cy="585197"/>
            <a:chOff x="630021" y="2358453"/>
            <a:chExt cx="1356335" cy="417998"/>
          </a:xfrm>
        </p:grpSpPr>
        <p:sp>
          <p:nvSpPr>
            <p:cNvPr id="152" name="Oval 151"/>
            <p:cNvSpPr/>
            <p:nvPr/>
          </p:nvSpPr>
          <p:spPr>
            <a:xfrm rot="16200000">
              <a:off x="1144336" y="2358453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rot="16200000">
              <a:off x="1144336" y="2445459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 rot="16200000">
              <a:off x="630021" y="2358453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 rot="16200000">
              <a:off x="630021" y="2445459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16200000">
              <a:off x="632245" y="2646322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 rot="16200000">
              <a:off x="848974" y="2278323"/>
              <a:ext cx="19050" cy="223837"/>
            </a:xfrm>
            <a:custGeom>
              <a:avLst/>
              <a:gdLst>
                <a:gd name="connsiteX0" fmla="*/ 14287 w 19050"/>
                <a:gd name="connsiteY0" fmla="*/ 0 h 223837"/>
                <a:gd name="connsiteX1" fmla="*/ 16669 w 19050"/>
                <a:gd name="connsiteY1" fmla="*/ 21431 h 223837"/>
                <a:gd name="connsiteX2" fmla="*/ 9525 w 19050"/>
                <a:gd name="connsiteY2" fmla="*/ 57150 h 223837"/>
                <a:gd name="connsiteX3" fmla="*/ 2381 w 19050"/>
                <a:gd name="connsiteY3" fmla="*/ 78581 h 223837"/>
                <a:gd name="connsiteX4" fmla="*/ 0 w 19050"/>
                <a:gd name="connsiteY4" fmla="*/ 85725 h 223837"/>
                <a:gd name="connsiteX5" fmla="*/ 2381 w 19050"/>
                <a:gd name="connsiteY5" fmla="*/ 109537 h 223837"/>
                <a:gd name="connsiteX6" fmla="*/ 11906 w 19050"/>
                <a:gd name="connsiteY6" fmla="*/ 130969 h 223837"/>
                <a:gd name="connsiteX7" fmla="*/ 19050 w 19050"/>
                <a:gd name="connsiteY7" fmla="*/ 145256 h 223837"/>
                <a:gd name="connsiteX8" fmla="*/ 16669 w 19050"/>
                <a:gd name="connsiteY8" fmla="*/ 200025 h 223837"/>
                <a:gd name="connsiteX9" fmla="*/ 14287 w 19050"/>
                <a:gd name="connsiteY9" fmla="*/ 209550 h 223837"/>
                <a:gd name="connsiteX10" fmla="*/ 11906 w 19050"/>
                <a:gd name="connsiteY10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223837">
                  <a:moveTo>
                    <a:pt x="14287" y="0"/>
                  </a:moveTo>
                  <a:cubicBezTo>
                    <a:pt x="15081" y="7144"/>
                    <a:pt x="16669" y="14243"/>
                    <a:pt x="16669" y="21431"/>
                  </a:cubicBezTo>
                  <a:cubicBezTo>
                    <a:pt x="16669" y="39041"/>
                    <a:pt x="14509" y="42197"/>
                    <a:pt x="9525" y="57150"/>
                  </a:cubicBezTo>
                  <a:lnTo>
                    <a:pt x="2381" y="78581"/>
                  </a:lnTo>
                  <a:lnTo>
                    <a:pt x="0" y="85725"/>
                  </a:lnTo>
                  <a:cubicBezTo>
                    <a:pt x="794" y="93662"/>
                    <a:pt x="911" y="101697"/>
                    <a:pt x="2381" y="109537"/>
                  </a:cubicBezTo>
                  <a:cubicBezTo>
                    <a:pt x="6067" y="129193"/>
                    <a:pt x="5490" y="118135"/>
                    <a:pt x="11906" y="130969"/>
                  </a:cubicBezTo>
                  <a:cubicBezTo>
                    <a:pt x="21760" y="150678"/>
                    <a:pt x="5405" y="124790"/>
                    <a:pt x="19050" y="145256"/>
                  </a:cubicBezTo>
                  <a:cubicBezTo>
                    <a:pt x="18256" y="163512"/>
                    <a:pt x="18019" y="181801"/>
                    <a:pt x="16669" y="200025"/>
                  </a:cubicBezTo>
                  <a:cubicBezTo>
                    <a:pt x="16427" y="203289"/>
                    <a:pt x="14997" y="206355"/>
                    <a:pt x="14287" y="209550"/>
                  </a:cubicBezTo>
                  <a:cubicBezTo>
                    <a:pt x="11750" y="220964"/>
                    <a:pt x="11906" y="217658"/>
                    <a:pt x="11906" y="223837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 rot="16200000">
              <a:off x="823971" y="2346188"/>
              <a:ext cx="19050" cy="164307"/>
            </a:xfrm>
            <a:custGeom>
              <a:avLst/>
              <a:gdLst>
                <a:gd name="connsiteX0" fmla="*/ 14287 w 19050"/>
                <a:gd name="connsiteY0" fmla="*/ 0 h 164307"/>
                <a:gd name="connsiteX1" fmla="*/ 19050 w 19050"/>
                <a:gd name="connsiteY1" fmla="*/ 11907 h 164307"/>
                <a:gd name="connsiteX2" fmla="*/ 14287 w 19050"/>
                <a:gd name="connsiteY2" fmla="*/ 26194 h 164307"/>
                <a:gd name="connsiteX3" fmla="*/ 9525 w 19050"/>
                <a:gd name="connsiteY3" fmla="*/ 40482 h 164307"/>
                <a:gd name="connsiteX4" fmla="*/ 7144 w 19050"/>
                <a:gd name="connsiteY4" fmla="*/ 47625 h 164307"/>
                <a:gd name="connsiteX5" fmla="*/ 2381 w 19050"/>
                <a:gd name="connsiteY5" fmla="*/ 54769 h 164307"/>
                <a:gd name="connsiteX6" fmla="*/ 0 w 19050"/>
                <a:gd name="connsiteY6" fmla="*/ 61913 h 164307"/>
                <a:gd name="connsiteX7" fmla="*/ 2381 w 19050"/>
                <a:gd name="connsiteY7" fmla="*/ 90488 h 164307"/>
                <a:gd name="connsiteX8" fmla="*/ 4762 w 19050"/>
                <a:gd name="connsiteY8" fmla="*/ 97632 h 164307"/>
                <a:gd name="connsiteX9" fmla="*/ 7144 w 19050"/>
                <a:gd name="connsiteY9" fmla="*/ 107157 h 164307"/>
                <a:gd name="connsiteX10" fmla="*/ 11906 w 19050"/>
                <a:gd name="connsiteY10" fmla="*/ 121444 h 164307"/>
                <a:gd name="connsiteX11" fmla="*/ 14287 w 19050"/>
                <a:gd name="connsiteY11" fmla="*/ 128588 h 164307"/>
                <a:gd name="connsiteX12" fmla="*/ 11906 w 19050"/>
                <a:gd name="connsiteY12" fmla="*/ 164307 h 16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" h="164307">
                  <a:moveTo>
                    <a:pt x="14287" y="0"/>
                  </a:moveTo>
                  <a:cubicBezTo>
                    <a:pt x="15875" y="3969"/>
                    <a:pt x="19050" y="7632"/>
                    <a:pt x="19050" y="11907"/>
                  </a:cubicBezTo>
                  <a:cubicBezTo>
                    <a:pt x="19050" y="16927"/>
                    <a:pt x="15875" y="21432"/>
                    <a:pt x="14287" y="26194"/>
                  </a:cubicBezTo>
                  <a:lnTo>
                    <a:pt x="9525" y="40482"/>
                  </a:lnTo>
                  <a:cubicBezTo>
                    <a:pt x="8731" y="42863"/>
                    <a:pt x="8536" y="45537"/>
                    <a:pt x="7144" y="47625"/>
                  </a:cubicBezTo>
                  <a:lnTo>
                    <a:pt x="2381" y="54769"/>
                  </a:lnTo>
                  <a:cubicBezTo>
                    <a:pt x="1587" y="57150"/>
                    <a:pt x="0" y="59403"/>
                    <a:pt x="0" y="61913"/>
                  </a:cubicBezTo>
                  <a:cubicBezTo>
                    <a:pt x="0" y="71471"/>
                    <a:pt x="1118" y="81014"/>
                    <a:pt x="2381" y="90488"/>
                  </a:cubicBezTo>
                  <a:cubicBezTo>
                    <a:pt x="2713" y="92976"/>
                    <a:pt x="4072" y="95218"/>
                    <a:pt x="4762" y="97632"/>
                  </a:cubicBezTo>
                  <a:cubicBezTo>
                    <a:pt x="5661" y="100779"/>
                    <a:pt x="6204" y="104022"/>
                    <a:pt x="7144" y="107157"/>
                  </a:cubicBezTo>
                  <a:cubicBezTo>
                    <a:pt x="8587" y="111965"/>
                    <a:pt x="10319" y="116682"/>
                    <a:pt x="11906" y="121444"/>
                  </a:cubicBezTo>
                  <a:lnTo>
                    <a:pt x="14287" y="128588"/>
                  </a:lnTo>
                  <a:cubicBezTo>
                    <a:pt x="11784" y="161127"/>
                    <a:pt x="11906" y="149195"/>
                    <a:pt x="11906" y="164307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rot="16200000">
              <a:off x="826352" y="2393814"/>
              <a:ext cx="19050" cy="173831"/>
            </a:xfrm>
            <a:custGeom>
              <a:avLst/>
              <a:gdLst>
                <a:gd name="connsiteX0" fmla="*/ 19050 w 19050"/>
                <a:gd name="connsiteY0" fmla="*/ 0 h 173831"/>
                <a:gd name="connsiteX1" fmla="*/ 14288 w 19050"/>
                <a:gd name="connsiteY1" fmla="*/ 40481 h 173831"/>
                <a:gd name="connsiteX2" fmla="*/ 9525 w 19050"/>
                <a:gd name="connsiteY2" fmla="*/ 54769 h 173831"/>
                <a:gd name="connsiteX3" fmla="*/ 7144 w 19050"/>
                <a:gd name="connsiteY3" fmla="*/ 61913 h 173831"/>
                <a:gd name="connsiteX4" fmla="*/ 0 w 19050"/>
                <a:gd name="connsiteY4" fmla="*/ 76200 h 173831"/>
                <a:gd name="connsiteX5" fmla="*/ 2382 w 19050"/>
                <a:gd name="connsiteY5" fmla="*/ 92869 h 173831"/>
                <a:gd name="connsiteX6" fmla="*/ 4763 w 19050"/>
                <a:gd name="connsiteY6" fmla="*/ 100013 h 173831"/>
                <a:gd name="connsiteX7" fmla="*/ 11907 w 19050"/>
                <a:gd name="connsiteY7" fmla="*/ 104775 h 173831"/>
                <a:gd name="connsiteX8" fmla="*/ 16669 w 19050"/>
                <a:gd name="connsiteY8" fmla="*/ 119063 h 173831"/>
                <a:gd name="connsiteX9" fmla="*/ 19050 w 19050"/>
                <a:gd name="connsiteY9" fmla="*/ 126206 h 173831"/>
                <a:gd name="connsiteX10" fmla="*/ 16669 w 19050"/>
                <a:gd name="connsiteY10" fmla="*/ 173831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173831">
                  <a:moveTo>
                    <a:pt x="19050" y="0"/>
                  </a:moveTo>
                  <a:cubicBezTo>
                    <a:pt x="18790" y="2342"/>
                    <a:pt x="15043" y="36958"/>
                    <a:pt x="14288" y="40481"/>
                  </a:cubicBezTo>
                  <a:cubicBezTo>
                    <a:pt x="13236" y="45390"/>
                    <a:pt x="11113" y="50006"/>
                    <a:pt x="9525" y="54769"/>
                  </a:cubicBezTo>
                  <a:cubicBezTo>
                    <a:pt x="8731" y="57150"/>
                    <a:pt x="8536" y="59824"/>
                    <a:pt x="7144" y="61913"/>
                  </a:cubicBezTo>
                  <a:cubicBezTo>
                    <a:pt x="990" y="71145"/>
                    <a:pt x="3287" y="66341"/>
                    <a:pt x="0" y="76200"/>
                  </a:cubicBezTo>
                  <a:cubicBezTo>
                    <a:pt x="794" y="81756"/>
                    <a:pt x="1281" y="87365"/>
                    <a:pt x="2382" y="92869"/>
                  </a:cubicBezTo>
                  <a:cubicBezTo>
                    <a:pt x="2874" y="95330"/>
                    <a:pt x="3195" y="98053"/>
                    <a:pt x="4763" y="100013"/>
                  </a:cubicBezTo>
                  <a:cubicBezTo>
                    <a:pt x="6551" y="102248"/>
                    <a:pt x="9526" y="103188"/>
                    <a:pt x="11907" y="104775"/>
                  </a:cubicBezTo>
                  <a:lnTo>
                    <a:pt x="16669" y="119063"/>
                  </a:lnTo>
                  <a:lnTo>
                    <a:pt x="19050" y="126206"/>
                  </a:lnTo>
                  <a:cubicBezTo>
                    <a:pt x="16471" y="167475"/>
                    <a:pt x="16669" y="151581"/>
                    <a:pt x="16669" y="173831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 rot="16200000">
              <a:off x="856118" y="2411673"/>
              <a:ext cx="19050" cy="219075"/>
            </a:xfrm>
            <a:custGeom>
              <a:avLst/>
              <a:gdLst>
                <a:gd name="connsiteX0" fmla="*/ 11906 w 19050"/>
                <a:gd name="connsiteY0" fmla="*/ 0 h 219075"/>
                <a:gd name="connsiteX1" fmla="*/ 11906 w 19050"/>
                <a:gd name="connsiteY1" fmla="*/ 71437 h 219075"/>
                <a:gd name="connsiteX2" fmla="*/ 7144 w 19050"/>
                <a:gd name="connsiteY2" fmla="*/ 85725 h 219075"/>
                <a:gd name="connsiteX3" fmla="*/ 4763 w 19050"/>
                <a:gd name="connsiteY3" fmla="*/ 92869 h 219075"/>
                <a:gd name="connsiteX4" fmla="*/ 0 w 19050"/>
                <a:gd name="connsiteY4" fmla="*/ 100012 h 219075"/>
                <a:gd name="connsiteX5" fmla="*/ 7144 w 19050"/>
                <a:gd name="connsiteY5" fmla="*/ 126206 h 219075"/>
                <a:gd name="connsiteX6" fmla="*/ 11906 w 19050"/>
                <a:gd name="connsiteY6" fmla="*/ 133350 h 219075"/>
                <a:gd name="connsiteX7" fmla="*/ 19050 w 19050"/>
                <a:gd name="connsiteY7" fmla="*/ 157162 h 219075"/>
                <a:gd name="connsiteX8" fmla="*/ 16669 w 19050"/>
                <a:gd name="connsiteY8" fmla="*/ 180975 h 219075"/>
                <a:gd name="connsiteX9" fmla="*/ 14288 w 19050"/>
                <a:gd name="connsiteY9" fmla="*/ 192881 h 219075"/>
                <a:gd name="connsiteX10" fmla="*/ 14288 w 19050"/>
                <a:gd name="connsiteY10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219075">
                  <a:moveTo>
                    <a:pt x="11906" y="0"/>
                  </a:moveTo>
                  <a:cubicBezTo>
                    <a:pt x="13482" y="28366"/>
                    <a:pt x="16369" y="44659"/>
                    <a:pt x="11906" y="71437"/>
                  </a:cubicBezTo>
                  <a:cubicBezTo>
                    <a:pt x="11081" y="76389"/>
                    <a:pt x="8731" y="80962"/>
                    <a:pt x="7144" y="85725"/>
                  </a:cubicBezTo>
                  <a:cubicBezTo>
                    <a:pt x="6350" y="88106"/>
                    <a:pt x="6156" y="90781"/>
                    <a:pt x="4763" y="92869"/>
                  </a:cubicBezTo>
                  <a:lnTo>
                    <a:pt x="0" y="100012"/>
                  </a:lnTo>
                  <a:cubicBezTo>
                    <a:pt x="1278" y="106405"/>
                    <a:pt x="3689" y="121023"/>
                    <a:pt x="7144" y="126206"/>
                  </a:cubicBezTo>
                  <a:cubicBezTo>
                    <a:pt x="8731" y="128587"/>
                    <a:pt x="10744" y="130735"/>
                    <a:pt x="11906" y="133350"/>
                  </a:cubicBezTo>
                  <a:cubicBezTo>
                    <a:pt x="15221" y="140809"/>
                    <a:pt x="17070" y="149242"/>
                    <a:pt x="19050" y="157162"/>
                  </a:cubicBezTo>
                  <a:cubicBezTo>
                    <a:pt x="18256" y="165100"/>
                    <a:pt x="17723" y="173068"/>
                    <a:pt x="16669" y="180975"/>
                  </a:cubicBezTo>
                  <a:cubicBezTo>
                    <a:pt x="16134" y="184987"/>
                    <a:pt x="14540" y="188842"/>
                    <a:pt x="14288" y="192881"/>
                  </a:cubicBezTo>
                  <a:cubicBezTo>
                    <a:pt x="13743" y="201595"/>
                    <a:pt x="14288" y="210344"/>
                    <a:pt x="14288" y="219075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 rot="16200000">
              <a:off x="833339" y="2598158"/>
              <a:ext cx="19050" cy="169069"/>
            </a:xfrm>
            <a:custGeom>
              <a:avLst/>
              <a:gdLst>
                <a:gd name="connsiteX0" fmla="*/ 9525 w 19050"/>
                <a:gd name="connsiteY0" fmla="*/ 0 h 169069"/>
                <a:gd name="connsiteX1" fmla="*/ 14288 w 19050"/>
                <a:gd name="connsiteY1" fmla="*/ 11906 h 169069"/>
                <a:gd name="connsiteX2" fmla="*/ 19050 w 19050"/>
                <a:gd name="connsiteY2" fmla="*/ 26194 h 169069"/>
                <a:gd name="connsiteX3" fmla="*/ 14288 w 19050"/>
                <a:gd name="connsiteY3" fmla="*/ 47625 h 169069"/>
                <a:gd name="connsiteX4" fmla="*/ 9525 w 19050"/>
                <a:gd name="connsiteY4" fmla="*/ 61912 h 169069"/>
                <a:gd name="connsiteX5" fmla="*/ 4763 w 19050"/>
                <a:gd name="connsiteY5" fmla="*/ 69056 h 169069"/>
                <a:gd name="connsiteX6" fmla="*/ 0 w 19050"/>
                <a:gd name="connsiteY6" fmla="*/ 83344 h 169069"/>
                <a:gd name="connsiteX7" fmla="*/ 4763 w 19050"/>
                <a:gd name="connsiteY7" fmla="*/ 102394 h 169069"/>
                <a:gd name="connsiteX8" fmla="*/ 14288 w 19050"/>
                <a:gd name="connsiteY8" fmla="*/ 116681 h 169069"/>
                <a:gd name="connsiteX9" fmla="*/ 11906 w 19050"/>
                <a:gd name="connsiteY9" fmla="*/ 140494 h 169069"/>
                <a:gd name="connsiteX10" fmla="*/ 7144 w 19050"/>
                <a:gd name="connsiteY10" fmla="*/ 154781 h 169069"/>
                <a:gd name="connsiteX11" fmla="*/ 4763 w 19050"/>
                <a:gd name="connsiteY11" fmla="*/ 161925 h 169069"/>
                <a:gd name="connsiteX12" fmla="*/ 4763 w 19050"/>
                <a:gd name="connsiteY12" fmla="*/ 169069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" h="169069">
                  <a:moveTo>
                    <a:pt x="9525" y="0"/>
                  </a:moveTo>
                  <a:cubicBezTo>
                    <a:pt x="11113" y="3969"/>
                    <a:pt x="12827" y="7889"/>
                    <a:pt x="14288" y="11906"/>
                  </a:cubicBezTo>
                  <a:cubicBezTo>
                    <a:pt x="16004" y="16624"/>
                    <a:pt x="19050" y="26194"/>
                    <a:pt x="19050" y="26194"/>
                  </a:cubicBezTo>
                  <a:cubicBezTo>
                    <a:pt x="17691" y="32987"/>
                    <a:pt x="16305" y="40903"/>
                    <a:pt x="14288" y="47625"/>
                  </a:cubicBezTo>
                  <a:cubicBezTo>
                    <a:pt x="12845" y="52433"/>
                    <a:pt x="12309" y="57735"/>
                    <a:pt x="9525" y="61912"/>
                  </a:cubicBezTo>
                  <a:cubicBezTo>
                    <a:pt x="7938" y="64293"/>
                    <a:pt x="5925" y="66441"/>
                    <a:pt x="4763" y="69056"/>
                  </a:cubicBezTo>
                  <a:cubicBezTo>
                    <a:pt x="2724" y="73644"/>
                    <a:pt x="0" y="83344"/>
                    <a:pt x="0" y="83344"/>
                  </a:cubicBezTo>
                  <a:cubicBezTo>
                    <a:pt x="661" y="86648"/>
                    <a:pt x="2473" y="98272"/>
                    <a:pt x="4763" y="102394"/>
                  </a:cubicBezTo>
                  <a:cubicBezTo>
                    <a:pt x="7543" y="107397"/>
                    <a:pt x="14288" y="116681"/>
                    <a:pt x="14288" y="116681"/>
                  </a:cubicBezTo>
                  <a:cubicBezTo>
                    <a:pt x="13494" y="124619"/>
                    <a:pt x="13376" y="132653"/>
                    <a:pt x="11906" y="140494"/>
                  </a:cubicBezTo>
                  <a:cubicBezTo>
                    <a:pt x="10981" y="145428"/>
                    <a:pt x="8731" y="150019"/>
                    <a:pt x="7144" y="154781"/>
                  </a:cubicBezTo>
                  <a:cubicBezTo>
                    <a:pt x="6350" y="157162"/>
                    <a:pt x="4763" y="159415"/>
                    <a:pt x="4763" y="161925"/>
                  </a:cubicBezTo>
                  <a:lnTo>
                    <a:pt x="4763" y="169069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 rot="16200000">
              <a:off x="1072768" y="2302091"/>
              <a:ext cx="14375" cy="166688"/>
            </a:xfrm>
            <a:custGeom>
              <a:avLst/>
              <a:gdLst>
                <a:gd name="connsiteX0" fmla="*/ 7143 w 14375"/>
                <a:gd name="connsiteY0" fmla="*/ 166688 h 166688"/>
                <a:gd name="connsiteX1" fmla="*/ 9525 w 14375"/>
                <a:gd name="connsiteY1" fmla="*/ 154781 h 166688"/>
                <a:gd name="connsiteX2" fmla="*/ 14287 w 14375"/>
                <a:gd name="connsiteY2" fmla="*/ 140494 h 166688"/>
                <a:gd name="connsiteX3" fmla="*/ 7143 w 14375"/>
                <a:gd name="connsiteY3" fmla="*/ 109538 h 166688"/>
                <a:gd name="connsiteX4" fmla="*/ 0 w 14375"/>
                <a:gd name="connsiteY4" fmla="*/ 95250 h 166688"/>
                <a:gd name="connsiteX5" fmla="*/ 2381 w 14375"/>
                <a:gd name="connsiteY5" fmla="*/ 66675 h 166688"/>
                <a:gd name="connsiteX6" fmla="*/ 4762 w 14375"/>
                <a:gd name="connsiteY6" fmla="*/ 59531 h 166688"/>
                <a:gd name="connsiteX7" fmla="*/ 11906 w 14375"/>
                <a:gd name="connsiteY7" fmla="*/ 57150 h 166688"/>
                <a:gd name="connsiteX8" fmla="*/ 14287 w 14375"/>
                <a:gd name="connsiteY8" fmla="*/ 50006 h 166688"/>
                <a:gd name="connsiteX9" fmla="*/ 9525 w 14375"/>
                <a:gd name="connsiteY9" fmla="*/ 4763 h 166688"/>
                <a:gd name="connsiteX10" fmla="*/ 7143 w 14375"/>
                <a:gd name="connsiteY10" fmla="*/ 0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75" h="166688">
                  <a:moveTo>
                    <a:pt x="7143" y="166688"/>
                  </a:moveTo>
                  <a:cubicBezTo>
                    <a:pt x="7937" y="162719"/>
                    <a:pt x="8460" y="158686"/>
                    <a:pt x="9525" y="154781"/>
                  </a:cubicBezTo>
                  <a:cubicBezTo>
                    <a:pt x="10846" y="149938"/>
                    <a:pt x="14287" y="140494"/>
                    <a:pt x="14287" y="140494"/>
                  </a:cubicBezTo>
                  <a:cubicBezTo>
                    <a:pt x="13189" y="132805"/>
                    <a:pt x="11899" y="116673"/>
                    <a:pt x="7143" y="109538"/>
                  </a:cubicBezTo>
                  <a:cubicBezTo>
                    <a:pt x="989" y="100305"/>
                    <a:pt x="3286" y="105109"/>
                    <a:pt x="0" y="95250"/>
                  </a:cubicBezTo>
                  <a:cubicBezTo>
                    <a:pt x="794" y="85725"/>
                    <a:pt x="1118" y="76149"/>
                    <a:pt x="2381" y="66675"/>
                  </a:cubicBezTo>
                  <a:cubicBezTo>
                    <a:pt x="2713" y="64187"/>
                    <a:pt x="2987" y="61306"/>
                    <a:pt x="4762" y="59531"/>
                  </a:cubicBezTo>
                  <a:cubicBezTo>
                    <a:pt x="6537" y="57756"/>
                    <a:pt x="9525" y="57944"/>
                    <a:pt x="11906" y="57150"/>
                  </a:cubicBezTo>
                  <a:cubicBezTo>
                    <a:pt x="12700" y="54769"/>
                    <a:pt x="14287" y="52516"/>
                    <a:pt x="14287" y="50006"/>
                  </a:cubicBezTo>
                  <a:cubicBezTo>
                    <a:pt x="14287" y="31991"/>
                    <a:pt x="15429" y="19522"/>
                    <a:pt x="9525" y="4763"/>
                  </a:cubicBezTo>
                  <a:cubicBezTo>
                    <a:pt x="8866" y="3115"/>
                    <a:pt x="7937" y="1588"/>
                    <a:pt x="7143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 rot="16200000">
              <a:off x="1040665" y="2334283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 rot="16200000">
              <a:off x="1049842" y="2374415"/>
              <a:ext cx="14984" cy="192882"/>
            </a:xfrm>
            <a:custGeom>
              <a:avLst/>
              <a:gdLst>
                <a:gd name="connsiteX0" fmla="*/ 2381 w 14984"/>
                <a:gd name="connsiteY0" fmla="*/ 192882 h 192882"/>
                <a:gd name="connsiteX1" fmla="*/ 7143 w 14984"/>
                <a:gd name="connsiteY1" fmla="*/ 171450 h 192882"/>
                <a:gd name="connsiteX2" fmla="*/ 9525 w 14984"/>
                <a:gd name="connsiteY2" fmla="*/ 164307 h 192882"/>
                <a:gd name="connsiteX3" fmla="*/ 14287 w 14984"/>
                <a:gd name="connsiteY3" fmla="*/ 142875 h 192882"/>
                <a:gd name="connsiteX4" fmla="*/ 7143 w 14984"/>
                <a:gd name="connsiteY4" fmla="*/ 111919 h 192882"/>
                <a:gd name="connsiteX5" fmla="*/ 0 w 14984"/>
                <a:gd name="connsiteY5" fmla="*/ 97632 h 192882"/>
                <a:gd name="connsiteX6" fmla="*/ 4762 w 14984"/>
                <a:gd name="connsiteY6" fmla="*/ 69057 h 192882"/>
                <a:gd name="connsiteX7" fmla="*/ 9525 w 14984"/>
                <a:gd name="connsiteY7" fmla="*/ 61913 h 192882"/>
                <a:gd name="connsiteX8" fmla="*/ 11906 w 14984"/>
                <a:gd name="connsiteY8" fmla="*/ 16669 h 192882"/>
                <a:gd name="connsiteX9" fmla="*/ 9525 w 14984"/>
                <a:gd name="connsiteY9" fmla="*/ 7144 h 192882"/>
                <a:gd name="connsiteX10" fmla="*/ 7143 w 14984"/>
                <a:gd name="connsiteY10" fmla="*/ 0 h 19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84" h="192882">
                  <a:moveTo>
                    <a:pt x="2381" y="192882"/>
                  </a:moveTo>
                  <a:cubicBezTo>
                    <a:pt x="4016" y="184705"/>
                    <a:pt x="4902" y="179291"/>
                    <a:pt x="7143" y="171450"/>
                  </a:cubicBezTo>
                  <a:cubicBezTo>
                    <a:pt x="7833" y="169037"/>
                    <a:pt x="8835" y="166720"/>
                    <a:pt x="9525" y="164307"/>
                  </a:cubicBezTo>
                  <a:cubicBezTo>
                    <a:pt x="11766" y="156466"/>
                    <a:pt x="12652" y="151052"/>
                    <a:pt x="14287" y="142875"/>
                  </a:cubicBezTo>
                  <a:cubicBezTo>
                    <a:pt x="13189" y="135187"/>
                    <a:pt x="11898" y="119053"/>
                    <a:pt x="7143" y="111919"/>
                  </a:cubicBezTo>
                  <a:cubicBezTo>
                    <a:pt x="989" y="102687"/>
                    <a:pt x="3286" y="107490"/>
                    <a:pt x="0" y="97632"/>
                  </a:cubicBezTo>
                  <a:cubicBezTo>
                    <a:pt x="754" y="90844"/>
                    <a:pt x="773" y="77035"/>
                    <a:pt x="4762" y="69057"/>
                  </a:cubicBezTo>
                  <a:cubicBezTo>
                    <a:pt x="6042" y="66497"/>
                    <a:pt x="7937" y="64294"/>
                    <a:pt x="9525" y="61913"/>
                  </a:cubicBezTo>
                  <a:cubicBezTo>
                    <a:pt x="17034" y="39382"/>
                    <a:pt x="15754" y="49383"/>
                    <a:pt x="11906" y="16669"/>
                  </a:cubicBezTo>
                  <a:cubicBezTo>
                    <a:pt x="11524" y="13419"/>
                    <a:pt x="10424" y="10291"/>
                    <a:pt x="9525" y="7144"/>
                  </a:cubicBezTo>
                  <a:cubicBezTo>
                    <a:pt x="8835" y="4730"/>
                    <a:pt x="7143" y="0"/>
                    <a:pt x="7143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 rot="16200000">
              <a:off x="1064478" y="2446201"/>
              <a:ext cx="19050" cy="140494"/>
            </a:xfrm>
            <a:custGeom>
              <a:avLst/>
              <a:gdLst>
                <a:gd name="connsiteX0" fmla="*/ 19050 w 19050"/>
                <a:gd name="connsiteY0" fmla="*/ 140494 h 140494"/>
                <a:gd name="connsiteX1" fmla="*/ 16668 w 19050"/>
                <a:gd name="connsiteY1" fmla="*/ 128587 h 140494"/>
                <a:gd name="connsiteX2" fmla="*/ 11906 w 19050"/>
                <a:gd name="connsiteY2" fmla="*/ 121444 h 140494"/>
                <a:gd name="connsiteX3" fmla="*/ 7143 w 19050"/>
                <a:gd name="connsiteY3" fmla="*/ 107156 h 140494"/>
                <a:gd name="connsiteX4" fmla="*/ 4762 w 19050"/>
                <a:gd name="connsiteY4" fmla="*/ 97631 h 140494"/>
                <a:gd name="connsiteX5" fmla="*/ 0 w 19050"/>
                <a:gd name="connsiteY5" fmla="*/ 83344 h 140494"/>
                <a:gd name="connsiteX6" fmla="*/ 4762 w 19050"/>
                <a:gd name="connsiteY6" fmla="*/ 57150 h 140494"/>
                <a:gd name="connsiteX7" fmla="*/ 16668 w 19050"/>
                <a:gd name="connsiteY7" fmla="*/ 35719 h 140494"/>
                <a:gd name="connsiteX8" fmla="*/ 11906 w 19050"/>
                <a:gd name="connsiteY8" fmla="*/ 2381 h 140494"/>
                <a:gd name="connsiteX9" fmla="*/ 9525 w 19050"/>
                <a:gd name="connsiteY9" fmla="*/ 0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140494">
                  <a:moveTo>
                    <a:pt x="19050" y="140494"/>
                  </a:moveTo>
                  <a:cubicBezTo>
                    <a:pt x="18256" y="136525"/>
                    <a:pt x="18089" y="132377"/>
                    <a:pt x="16668" y="128587"/>
                  </a:cubicBezTo>
                  <a:cubicBezTo>
                    <a:pt x="15663" y="125908"/>
                    <a:pt x="13068" y="124059"/>
                    <a:pt x="11906" y="121444"/>
                  </a:cubicBezTo>
                  <a:cubicBezTo>
                    <a:pt x="9867" y="116856"/>
                    <a:pt x="8360" y="112026"/>
                    <a:pt x="7143" y="107156"/>
                  </a:cubicBezTo>
                  <a:cubicBezTo>
                    <a:pt x="6349" y="103981"/>
                    <a:pt x="5702" y="100766"/>
                    <a:pt x="4762" y="97631"/>
                  </a:cubicBezTo>
                  <a:cubicBezTo>
                    <a:pt x="3320" y="92823"/>
                    <a:pt x="0" y="83344"/>
                    <a:pt x="0" y="83344"/>
                  </a:cubicBezTo>
                  <a:cubicBezTo>
                    <a:pt x="519" y="79194"/>
                    <a:pt x="1210" y="63544"/>
                    <a:pt x="4762" y="57150"/>
                  </a:cubicBezTo>
                  <a:cubicBezTo>
                    <a:pt x="18409" y="32584"/>
                    <a:pt x="11280" y="51883"/>
                    <a:pt x="16668" y="35719"/>
                  </a:cubicBezTo>
                  <a:cubicBezTo>
                    <a:pt x="16060" y="29028"/>
                    <a:pt x="16487" y="11543"/>
                    <a:pt x="11906" y="2381"/>
                  </a:cubicBezTo>
                  <a:cubicBezTo>
                    <a:pt x="11404" y="1377"/>
                    <a:pt x="10319" y="794"/>
                    <a:pt x="9525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6200000">
              <a:off x="1057333" y="2587758"/>
              <a:ext cx="14288" cy="202407"/>
            </a:xfrm>
            <a:custGeom>
              <a:avLst/>
              <a:gdLst>
                <a:gd name="connsiteX0" fmla="*/ 4763 w 14288"/>
                <a:gd name="connsiteY0" fmla="*/ 202407 h 202407"/>
                <a:gd name="connsiteX1" fmla="*/ 11907 w 14288"/>
                <a:gd name="connsiteY1" fmla="*/ 183357 h 202407"/>
                <a:gd name="connsiteX2" fmla="*/ 14288 w 14288"/>
                <a:gd name="connsiteY2" fmla="*/ 164307 h 202407"/>
                <a:gd name="connsiteX3" fmla="*/ 11907 w 14288"/>
                <a:gd name="connsiteY3" fmla="*/ 142875 h 202407"/>
                <a:gd name="connsiteX4" fmla="*/ 2382 w 14288"/>
                <a:gd name="connsiteY4" fmla="*/ 121444 h 202407"/>
                <a:gd name="connsiteX5" fmla="*/ 0 w 14288"/>
                <a:gd name="connsiteY5" fmla="*/ 114300 h 202407"/>
                <a:gd name="connsiteX6" fmla="*/ 4763 w 14288"/>
                <a:gd name="connsiteY6" fmla="*/ 90488 h 202407"/>
                <a:gd name="connsiteX7" fmla="*/ 7144 w 14288"/>
                <a:gd name="connsiteY7" fmla="*/ 78582 h 202407"/>
                <a:gd name="connsiteX8" fmla="*/ 11907 w 14288"/>
                <a:gd name="connsiteY8" fmla="*/ 57150 h 202407"/>
                <a:gd name="connsiteX9" fmla="*/ 7144 w 14288"/>
                <a:gd name="connsiteY9" fmla="*/ 0 h 20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8" h="202407">
                  <a:moveTo>
                    <a:pt x="4763" y="202407"/>
                  </a:moveTo>
                  <a:cubicBezTo>
                    <a:pt x="5154" y="201429"/>
                    <a:pt x="11286" y="186769"/>
                    <a:pt x="11907" y="183357"/>
                  </a:cubicBezTo>
                  <a:cubicBezTo>
                    <a:pt x="13052" y="177061"/>
                    <a:pt x="13494" y="170657"/>
                    <a:pt x="14288" y="164307"/>
                  </a:cubicBezTo>
                  <a:cubicBezTo>
                    <a:pt x="13494" y="157163"/>
                    <a:pt x="13317" y="149923"/>
                    <a:pt x="11907" y="142875"/>
                  </a:cubicBezTo>
                  <a:cubicBezTo>
                    <a:pt x="7813" y="122406"/>
                    <a:pt x="9031" y="134742"/>
                    <a:pt x="2382" y="121444"/>
                  </a:cubicBezTo>
                  <a:cubicBezTo>
                    <a:pt x="1259" y="119199"/>
                    <a:pt x="794" y="116681"/>
                    <a:pt x="0" y="114300"/>
                  </a:cubicBezTo>
                  <a:cubicBezTo>
                    <a:pt x="4670" y="86291"/>
                    <a:pt x="25" y="111810"/>
                    <a:pt x="4763" y="90488"/>
                  </a:cubicBezTo>
                  <a:cubicBezTo>
                    <a:pt x="5641" y="86537"/>
                    <a:pt x="6162" y="82508"/>
                    <a:pt x="7144" y="78582"/>
                  </a:cubicBezTo>
                  <a:cubicBezTo>
                    <a:pt x="13008" y="55125"/>
                    <a:pt x="5350" y="96482"/>
                    <a:pt x="11907" y="57150"/>
                  </a:cubicBezTo>
                  <a:cubicBezTo>
                    <a:pt x="9444" y="2990"/>
                    <a:pt x="17341" y="20399"/>
                    <a:pt x="7144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rot="16200000">
              <a:off x="1052571" y="2623477"/>
              <a:ext cx="7144" cy="180975"/>
            </a:xfrm>
            <a:custGeom>
              <a:avLst/>
              <a:gdLst>
                <a:gd name="connsiteX0" fmla="*/ 0 w 7144"/>
                <a:gd name="connsiteY0" fmla="*/ 180975 h 180975"/>
                <a:gd name="connsiteX1" fmla="*/ 2381 w 7144"/>
                <a:gd name="connsiteY1" fmla="*/ 109537 h 180975"/>
                <a:gd name="connsiteX2" fmla="*/ 7144 w 7144"/>
                <a:gd name="connsiteY2" fmla="*/ 95250 h 180975"/>
                <a:gd name="connsiteX3" fmla="*/ 4763 w 7144"/>
                <a:gd name="connsiteY3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4" h="180975">
                  <a:moveTo>
                    <a:pt x="0" y="180975"/>
                  </a:moveTo>
                  <a:cubicBezTo>
                    <a:pt x="794" y="157162"/>
                    <a:pt x="402" y="133281"/>
                    <a:pt x="2381" y="109537"/>
                  </a:cubicBezTo>
                  <a:cubicBezTo>
                    <a:pt x="2798" y="104534"/>
                    <a:pt x="7144" y="95250"/>
                    <a:pt x="7144" y="95250"/>
                  </a:cubicBezTo>
                  <a:cubicBezTo>
                    <a:pt x="3691" y="36543"/>
                    <a:pt x="4763" y="68285"/>
                    <a:pt x="4763" y="0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6200000">
              <a:off x="838101" y="2624352"/>
              <a:ext cx="14288" cy="192881"/>
            </a:xfrm>
            <a:custGeom>
              <a:avLst/>
              <a:gdLst>
                <a:gd name="connsiteX0" fmla="*/ 7144 w 14288"/>
                <a:gd name="connsiteY0" fmla="*/ 0 h 192881"/>
                <a:gd name="connsiteX1" fmla="*/ 11907 w 14288"/>
                <a:gd name="connsiteY1" fmla="*/ 11906 h 192881"/>
                <a:gd name="connsiteX2" fmla="*/ 14288 w 14288"/>
                <a:gd name="connsiteY2" fmla="*/ 19050 h 192881"/>
                <a:gd name="connsiteX3" fmla="*/ 7144 w 14288"/>
                <a:gd name="connsiteY3" fmla="*/ 57150 h 192881"/>
                <a:gd name="connsiteX4" fmla="*/ 0 w 14288"/>
                <a:gd name="connsiteY4" fmla="*/ 71437 h 192881"/>
                <a:gd name="connsiteX5" fmla="*/ 4763 w 14288"/>
                <a:gd name="connsiteY5" fmla="*/ 100012 h 192881"/>
                <a:gd name="connsiteX6" fmla="*/ 11907 w 14288"/>
                <a:gd name="connsiteY6" fmla="*/ 114300 h 192881"/>
                <a:gd name="connsiteX7" fmla="*/ 11907 w 14288"/>
                <a:gd name="connsiteY7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8" h="192881">
                  <a:moveTo>
                    <a:pt x="7144" y="0"/>
                  </a:moveTo>
                  <a:cubicBezTo>
                    <a:pt x="8732" y="3969"/>
                    <a:pt x="10406" y="7904"/>
                    <a:pt x="11907" y="11906"/>
                  </a:cubicBezTo>
                  <a:cubicBezTo>
                    <a:pt x="12788" y="14256"/>
                    <a:pt x="14288" y="16540"/>
                    <a:pt x="14288" y="19050"/>
                  </a:cubicBezTo>
                  <a:cubicBezTo>
                    <a:pt x="14288" y="26176"/>
                    <a:pt x="12617" y="48940"/>
                    <a:pt x="7144" y="57150"/>
                  </a:cubicBezTo>
                  <a:cubicBezTo>
                    <a:pt x="990" y="66382"/>
                    <a:pt x="3287" y="61579"/>
                    <a:pt x="0" y="71437"/>
                  </a:cubicBezTo>
                  <a:cubicBezTo>
                    <a:pt x="353" y="73907"/>
                    <a:pt x="3157" y="95729"/>
                    <a:pt x="4763" y="100012"/>
                  </a:cubicBezTo>
                  <a:cubicBezTo>
                    <a:pt x="7422" y="107104"/>
                    <a:pt x="11685" y="106318"/>
                    <a:pt x="11907" y="114300"/>
                  </a:cubicBezTo>
                  <a:cubicBezTo>
                    <a:pt x="12635" y="140484"/>
                    <a:pt x="11907" y="166687"/>
                    <a:pt x="11907" y="192881"/>
                  </a:cubicBez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960893" y="2546292"/>
              <a:ext cx="309684" cy="123860"/>
              <a:chOff x="714867" y="4695790"/>
              <a:chExt cx="309684" cy="123860"/>
            </a:xfrm>
          </p:grpSpPr>
          <p:sp>
            <p:nvSpPr>
              <p:cNvPr id="175" name="Oval 174"/>
              <p:cNvSpPr/>
              <p:nvPr/>
            </p:nvSpPr>
            <p:spPr>
              <a:xfrm rot="16200000">
                <a:off x="900691" y="4695790"/>
                <a:ext cx="123860" cy="12386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 rot="16200000">
                <a:off x="829123" y="4639428"/>
                <a:ext cx="14375" cy="166688"/>
              </a:xfrm>
              <a:custGeom>
                <a:avLst/>
                <a:gdLst>
                  <a:gd name="connsiteX0" fmla="*/ 7143 w 14375"/>
                  <a:gd name="connsiteY0" fmla="*/ 166688 h 166688"/>
                  <a:gd name="connsiteX1" fmla="*/ 9525 w 14375"/>
                  <a:gd name="connsiteY1" fmla="*/ 154781 h 166688"/>
                  <a:gd name="connsiteX2" fmla="*/ 14287 w 14375"/>
                  <a:gd name="connsiteY2" fmla="*/ 140494 h 166688"/>
                  <a:gd name="connsiteX3" fmla="*/ 7143 w 14375"/>
                  <a:gd name="connsiteY3" fmla="*/ 109538 h 166688"/>
                  <a:gd name="connsiteX4" fmla="*/ 0 w 14375"/>
                  <a:gd name="connsiteY4" fmla="*/ 95250 h 166688"/>
                  <a:gd name="connsiteX5" fmla="*/ 2381 w 14375"/>
                  <a:gd name="connsiteY5" fmla="*/ 66675 h 166688"/>
                  <a:gd name="connsiteX6" fmla="*/ 4762 w 14375"/>
                  <a:gd name="connsiteY6" fmla="*/ 59531 h 166688"/>
                  <a:gd name="connsiteX7" fmla="*/ 11906 w 14375"/>
                  <a:gd name="connsiteY7" fmla="*/ 57150 h 166688"/>
                  <a:gd name="connsiteX8" fmla="*/ 14287 w 14375"/>
                  <a:gd name="connsiteY8" fmla="*/ 50006 h 166688"/>
                  <a:gd name="connsiteX9" fmla="*/ 9525 w 14375"/>
                  <a:gd name="connsiteY9" fmla="*/ 4763 h 166688"/>
                  <a:gd name="connsiteX10" fmla="*/ 7143 w 14375"/>
                  <a:gd name="connsiteY10" fmla="*/ 0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375" h="166688">
                    <a:moveTo>
                      <a:pt x="7143" y="166688"/>
                    </a:moveTo>
                    <a:cubicBezTo>
                      <a:pt x="7937" y="162719"/>
                      <a:pt x="8460" y="158686"/>
                      <a:pt x="9525" y="154781"/>
                    </a:cubicBezTo>
                    <a:cubicBezTo>
                      <a:pt x="10846" y="149938"/>
                      <a:pt x="14287" y="140494"/>
                      <a:pt x="14287" y="140494"/>
                    </a:cubicBezTo>
                    <a:cubicBezTo>
                      <a:pt x="13189" y="132805"/>
                      <a:pt x="11899" y="116673"/>
                      <a:pt x="7143" y="109538"/>
                    </a:cubicBezTo>
                    <a:cubicBezTo>
                      <a:pt x="989" y="100305"/>
                      <a:pt x="3286" y="105109"/>
                      <a:pt x="0" y="95250"/>
                    </a:cubicBezTo>
                    <a:cubicBezTo>
                      <a:pt x="794" y="85725"/>
                      <a:pt x="1118" y="76149"/>
                      <a:pt x="2381" y="66675"/>
                    </a:cubicBezTo>
                    <a:cubicBezTo>
                      <a:pt x="2713" y="64187"/>
                      <a:pt x="2987" y="61306"/>
                      <a:pt x="4762" y="59531"/>
                    </a:cubicBezTo>
                    <a:cubicBezTo>
                      <a:pt x="6537" y="57756"/>
                      <a:pt x="9525" y="57944"/>
                      <a:pt x="11906" y="57150"/>
                    </a:cubicBezTo>
                    <a:cubicBezTo>
                      <a:pt x="12700" y="54769"/>
                      <a:pt x="14287" y="52516"/>
                      <a:pt x="14287" y="50006"/>
                    </a:cubicBezTo>
                    <a:cubicBezTo>
                      <a:pt x="14287" y="31991"/>
                      <a:pt x="15429" y="19522"/>
                      <a:pt x="9525" y="4763"/>
                    </a:cubicBezTo>
                    <a:cubicBezTo>
                      <a:pt x="8866" y="3115"/>
                      <a:pt x="7937" y="1588"/>
                      <a:pt x="7143" y="0"/>
                    </a:cubicBezTo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 rot="16200000">
                <a:off x="797020" y="4671620"/>
                <a:ext cx="19050" cy="183356"/>
              </a:xfrm>
              <a:custGeom>
                <a:avLst/>
                <a:gdLst>
                  <a:gd name="connsiteX0" fmla="*/ 7144 w 19050"/>
                  <a:gd name="connsiteY0" fmla="*/ 183356 h 183356"/>
                  <a:gd name="connsiteX1" fmla="*/ 11906 w 19050"/>
                  <a:gd name="connsiteY1" fmla="*/ 171450 h 183356"/>
                  <a:gd name="connsiteX2" fmla="*/ 19050 w 19050"/>
                  <a:gd name="connsiteY2" fmla="*/ 157163 h 183356"/>
                  <a:gd name="connsiteX3" fmla="*/ 14288 w 19050"/>
                  <a:gd name="connsiteY3" fmla="*/ 138113 h 183356"/>
                  <a:gd name="connsiteX4" fmla="*/ 4763 w 19050"/>
                  <a:gd name="connsiteY4" fmla="*/ 123825 h 183356"/>
                  <a:gd name="connsiteX5" fmla="*/ 0 w 19050"/>
                  <a:gd name="connsiteY5" fmla="*/ 109538 h 183356"/>
                  <a:gd name="connsiteX6" fmla="*/ 2381 w 19050"/>
                  <a:gd name="connsiteY6" fmla="*/ 88106 h 183356"/>
                  <a:gd name="connsiteX7" fmla="*/ 9525 w 19050"/>
                  <a:gd name="connsiteY7" fmla="*/ 64294 h 183356"/>
                  <a:gd name="connsiteX8" fmla="*/ 11906 w 19050"/>
                  <a:gd name="connsiteY8" fmla="*/ 54769 h 183356"/>
                  <a:gd name="connsiteX9" fmla="*/ 4763 w 19050"/>
                  <a:gd name="connsiteY9" fmla="*/ 14288 h 183356"/>
                  <a:gd name="connsiteX10" fmla="*/ 2381 w 19050"/>
                  <a:gd name="connsiteY10" fmla="*/ 7144 h 183356"/>
                  <a:gd name="connsiteX11" fmla="*/ 0 w 19050"/>
                  <a:gd name="connsiteY11" fmla="*/ 0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83356">
                    <a:moveTo>
                      <a:pt x="7144" y="183356"/>
                    </a:moveTo>
                    <a:cubicBezTo>
                      <a:pt x="8731" y="179387"/>
                      <a:pt x="9994" y="175273"/>
                      <a:pt x="11906" y="171450"/>
                    </a:cubicBezTo>
                    <a:cubicBezTo>
                      <a:pt x="21140" y="152983"/>
                      <a:pt x="13065" y="175119"/>
                      <a:pt x="19050" y="157163"/>
                    </a:cubicBezTo>
                    <a:cubicBezTo>
                      <a:pt x="18390" y="153864"/>
                      <a:pt x="16576" y="142232"/>
                      <a:pt x="14288" y="138113"/>
                    </a:cubicBezTo>
                    <a:cubicBezTo>
                      <a:pt x="11508" y="133109"/>
                      <a:pt x="6573" y="129255"/>
                      <a:pt x="4763" y="123825"/>
                    </a:cubicBezTo>
                    <a:lnTo>
                      <a:pt x="0" y="109538"/>
                    </a:lnTo>
                    <a:cubicBezTo>
                      <a:pt x="794" y="102394"/>
                      <a:pt x="1288" y="95210"/>
                      <a:pt x="2381" y="88106"/>
                    </a:cubicBezTo>
                    <a:cubicBezTo>
                      <a:pt x="3891" y="78290"/>
                      <a:pt x="6933" y="74662"/>
                      <a:pt x="9525" y="64294"/>
                    </a:cubicBezTo>
                    <a:lnTo>
                      <a:pt x="11906" y="54769"/>
                    </a:lnTo>
                    <a:cubicBezTo>
                      <a:pt x="9071" y="23582"/>
                      <a:pt x="12297" y="36889"/>
                      <a:pt x="4763" y="14288"/>
                    </a:cubicBezTo>
                    <a:lnTo>
                      <a:pt x="2381" y="71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Oval 169"/>
            <p:cNvSpPr/>
            <p:nvPr/>
          </p:nvSpPr>
          <p:spPr>
            <a:xfrm rot="16200000">
              <a:off x="1146717" y="2652591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1" name="Object 1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8090163"/>
                </p:ext>
              </p:extLst>
            </p:nvPr>
          </p:nvGraphicFramePr>
          <p:xfrm>
            <a:off x="658618" y="2553409"/>
            <a:ext cx="346075" cy="103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1" name="CS ChemDraw Drawing" r:id="rId23" imgW="3495490" imgH="1029937" progId="ChemDraw.Document.6.0">
                    <p:embed/>
                  </p:oleObj>
                </mc:Choice>
                <mc:Fallback>
                  <p:oleObj name="CS ChemDraw Drawing" r:id="rId23" imgW="3495490" imgH="102993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58618" y="2553409"/>
                          <a:ext cx="346075" cy="103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2" name="Rectangle 171"/>
            <p:cNvSpPr/>
            <p:nvPr/>
          </p:nvSpPr>
          <p:spPr>
            <a:xfrm>
              <a:off x="1885772" y="2506052"/>
              <a:ext cx="100584" cy="102170"/>
            </a:xfrm>
            <a:prstGeom prst="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Straight Arrow Connector 172"/>
            <p:cNvCxnSpPr/>
            <p:nvPr/>
          </p:nvCxnSpPr>
          <p:spPr>
            <a:xfrm flipH="1" flipV="1">
              <a:off x="1276156" y="2360192"/>
              <a:ext cx="596866" cy="13180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H="1">
              <a:off x="1276156" y="2610773"/>
              <a:ext cx="596866" cy="13180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78" name="Object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98757"/>
              </p:ext>
            </p:extLst>
          </p:nvPr>
        </p:nvGraphicFramePr>
        <p:xfrm>
          <a:off x="530960" y="11425513"/>
          <a:ext cx="3024364" cy="97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CS ChemDraw Drawing" r:id="rId25" imgW="4873243" imgH="1654693" progId="ChemDraw.Document.6.0">
                  <p:embed/>
                </p:oleObj>
              </mc:Choice>
              <mc:Fallback>
                <p:oleObj name="CS ChemDraw Drawing" r:id="rId25" imgW="4873243" imgH="16546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30960" y="11425513"/>
                        <a:ext cx="3024364" cy="979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9" name="Group 178"/>
          <p:cNvGrpSpPr/>
          <p:nvPr/>
        </p:nvGrpSpPr>
        <p:grpSpPr>
          <a:xfrm>
            <a:off x="132336" y="11669777"/>
            <a:ext cx="426657" cy="173404"/>
            <a:chOff x="6003377" y="5639152"/>
            <a:chExt cx="290903" cy="123860"/>
          </a:xfrm>
        </p:grpSpPr>
        <p:sp>
          <p:nvSpPr>
            <p:cNvPr id="180" name="Freeform 179"/>
            <p:cNvSpPr/>
            <p:nvPr/>
          </p:nvSpPr>
          <p:spPr>
            <a:xfrm rot="16200000">
              <a:off x="6085530" y="5599879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024946" y="5659113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035118" y="5737559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16200000">
              <a:off x="6170420" y="5639152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936307" y="1076234"/>
            <a:ext cx="395024" cy="173404"/>
            <a:chOff x="1906468" y="2283326"/>
            <a:chExt cx="269334" cy="123860"/>
          </a:xfrm>
        </p:grpSpPr>
        <p:sp>
          <p:nvSpPr>
            <p:cNvPr id="185" name="Freeform 184"/>
            <p:cNvSpPr/>
            <p:nvPr/>
          </p:nvSpPr>
          <p:spPr>
            <a:xfrm>
              <a:off x="1906468" y="2345255"/>
              <a:ext cx="162232" cy="5160"/>
            </a:xfrm>
            <a:custGeom>
              <a:avLst/>
              <a:gdLst>
                <a:gd name="connsiteX0" fmla="*/ 162232 w 162232"/>
                <a:gd name="connsiteY0" fmla="*/ 5160 h 5160"/>
                <a:gd name="connsiteX1" fmla="*/ 86032 w 162232"/>
                <a:gd name="connsiteY1" fmla="*/ 244 h 5160"/>
                <a:gd name="connsiteX2" fmla="*/ 0 w 162232"/>
                <a:gd name="connsiteY2" fmla="*/ 244 h 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5160">
                  <a:moveTo>
                    <a:pt x="162232" y="5160"/>
                  </a:moveTo>
                  <a:lnTo>
                    <a:pt x="86032" y="244"/>
                  </a:lnTo>
                  <a:cubicBezTo>
                    <a:pt x="57360" y="-307"/>
                    <a:pt x="28677" y="244"/>
                    <a:pt x="0" y="244"/>
                  </a:cubicBezTo>
                </a:path>
              </a:pathLst>
            </a:cu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rot="16200000">
              <a:off x="2051942" y="2283326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041611" y="1944597"/>
            <a:ext cx="445292" cy="173404"/>
            <a:chOff x="4621039" y="1972882"/>
            <a:chExt cx="303608" cy="123860"/>
          </a:xfrm>
        </p:grpSpPr>
        <p:sp>
          <p:nvSpPr>
            <p:cNvPr id="188" name="Freeform 187"/>
            <p:cNvSpPr/>
            <p:nvPr/>
          </p:nvSpPr>
          <p:spPr>
            <a:xfrm rot="16200000">
              <a:off x="4703192" y="1948712"/>
              <a:ext cx="19050" cy="183356"/>
            </a:xfrm>
            <a:custGeom>
              <a:avLst/>
              <a:gdLst>
                <a:gd name="connsiteX0" fmla="*/ 7144 w 19050"/>
                <a:gd name="connsiteY0" fmla="*/ 183356 h 183356"/>
                <a:gd name="connsiteX1" fmla="*/ 11906 w 19050"/>
                <a:gd name="connsiteY1" fmla="*/ 171450 h 183356"/>
                <a:gd name="connsiteX2" fmla="*/ 19050 w 19050"/>
                <a:gd name="connsiteY2" fmla="*/ 157163 h 183356"/>
                <a:gd name="connsiteX3" fmla="*/ 14288 w 19050"/>
                <a:gd name="connsiteY3" fmla="*/ 138113 h 183356"/>
                <a:gd name="connsiteX4" fmla="*/ 4763 w 19050"/>
                <a:gd name="connsiteY4" fmla="*/ 123825 h 183356"/>
                <a:gd name="connsiteX5" fmla="*/ 0 w 19050"/>
                <a:gd name="connsiteY5" fmla="*/ 109538 h 183356"/>
                <a:gd name="connsiteX6" fmla="*/ 2381 w 19050"/>
                <a:gd name="connsiteY6" fmla="*/ 88106 h 183356"/>
                <a:gd name="connsiteX7" fmla="*/ 9525 w 19050"/>
                <a:gd name="connsiteY7" fmla="*/ 64294 h 183356"/>
                <a:gd name="connsiteX8" fmla="*/ 11906 w 19050"/>
                <a:gd name="connsiteY8" fmla="*/ 54769 h 183356"/>
                <a:gd name="connsiteX9" fmla="*/ 4763 w 19050"/>
                <a:gd name="connsiteY9" fmla="*/ 14288 h 183356"/>
                <a:gd name="connsiteX10" fmla="*/ 2381 w 19050"/>
                <a:gd name="connsiteY10" fmla="*/ 7144 h 183356"/>
                <a:gd name="connsiteX11" fmla="*/ 0 w 19050"/>
                <a:gd name="connsiteY11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" h="183356">
                  <a:moveTo>
                    <a:pt x="7144" y="183356"/>
                  </a:moveTo>
                  <a:cubicBezTo>
                    <a:pt x="8731" y="179387"/>
                    <a:pt x="9994" y="175273"/>
                    <a:pt x="11906" y="171450"/>
                  </a:cubicBezTo>
                  <a:cubicBezTo>
                    <a:pt x="21140" y="152983"/>
                    <a:pt x="13065" y="175119"/>
                    <a:pt x="19050" y="157163"/>
                  </a:cubicBezTo>
                  <a:cubicBezTo>
                    <a:pt x="18390" y="153864"/>
                    <a:pt x="16576" y="142232"/>
                    <a:pt x="14288" y="138113"/>
                  </a:cubicBezTo>
                  <a:cubicBezTo>
                    <a:pt x="11508" y="133109"/>
                    <a:pt x="6573" y="129255"/>
                    <a:pt x="4763" y="123825"/>
                  </a:cubicBezTo>
                  <a:lnTo>
                    <a:pt x="0" y="109538"/>
                  </a:lnTo>
                  <a:cubicBezTo>
                    <a:pt x="794" y="102394"/>
                    <a:pt x="1288" y="95210"/>
                    <a:pt x="2381" y="88106"/>
                  </a:cubicBezTo>
                  <a:cubicBezTo>
                    <a:pt x="3891" y="78290"/>
                    <a:pt x="6933" y="74662"/>
                    <a:pt x="9525" y="64294"/>
                  </a:cubicBezTo>
                  <a:lnTo>
                    <a:pt x="11906" y="54769"/>
                  </a:lnTo>
                  <a:cubicBezTo>
                    <a:pt x="9071" y="23582"/>
                    <a:pt x="12297" y="36889"/>
                    <a:pt x="4763" y="14288"/>
                  </a:cubicBezTo>
                  <a:lnTo>
                    <a:pt x="2381" y="714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 rot="16200000">
              <a:off x="4800787" y="1972882"/>
              <a:ext cx="123860" cy="1238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0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53365"/>
              </p:ext>
            </p:extLst>
          </p:nvPr>
        </p:nvGraphicFramePr>
        <p:xfrm>
          <a:off x="256798" y="1077115"/>
          <a:ext cx="4514704" cy="82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CS ChemDraw Drawing" r:id="rId27" imgW="3887149" imgH="740158" progId="ChemDraw.Document.6.0">
                  <p:embed/>
                </p:oleObj>
              </mc:Choice>
              <mc:Fallback>
                <p:oleObj name="CS ChemDraw Drawing" r:id="rId27" imgW="3887149" imgH="7401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56798" y="1077115"/>
                        <a:ext cx="4514704" cy="820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9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325593"/>
              </p:ext>
            </p:extLst>
          </p:nvPr>
        </p:nvGraphicFramePr>
        <p:xfrm>
          <a:off x="205548" y="9337562"/>
          <a:ext cx="2889460" cy="142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CS ChemDraw Drawing" r:id="rId29" imgW="3797528" imgH="1956479" progId="ChemDraw.Document.6.0">
                  <p:embed/>
                </p:oleObj>
              </mc:Choice>
              <mc:Fallback>
                <p:oleObj name="CS ChemDraw Drawing" r:id="rId29" imgW="3797528" imgH="1956479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48" y="9337562"/>
                        <a:ext cx="2889460" cy="1420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1" name="Group 9230"/>
          <p:cNvGrpSpPr/>
          <p:nvPr/>
        </p:nvGrpSpPr>
        <p:grpSpPr>
          <a:xfrm>
            <a:off x="3268229" y="4588974"/>
            <a:ext cx="378630" cy="292388"/>
            <a:chOff x="5951384" y="4358244"/>
            <a:chExt cx="258157" cy="208848"/>
          </a:xfrm>
        </p:grpSpPr>
        <p:sp>
          <p:nvSpPr>
            <p:cNvPr id="9230" name="Oval 9229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9" name="TextBox 9228"/>
            <p:cNvSpPr txBox="1"/>
            <p:nvPr/>
          </p:nvSpPr>
          <p:spPr>
            <a:xfrm>
              <a:off x="5951384" y="4358244"/>
              <a:ext cx="258157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GP</a:t>
              </a: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3466361" y="4808704"/>
            <a:ext cx="360996" cy="292388"/>
            <a:chOff x="5969963" y="4351423"/>
            <a:chExt cx="246133" cy="208848"/>
          </a:xfrm>
        </p:grpSpPr>
        <p:sp>
          <p:nvSpPr>
            <p:cNvPr id="299" name="Oval 298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5969963" y="4351423"/>
              <a:ext cx="246133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GL</a:t>
              </a: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3899618" y="5231357"/>
            <a:ext cx="343364" cy="292388"/>
            <a:chOff x="5952744" y="4361541"/>
            <a:chExt cx="234112" cy="208848"/>
          </a:xfrm>
        </p:grpSpPr>
        <p:sp>
          <p:nvSpPr>
            <p:cNvPr id="302" name="Oval 301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5952744" y="4361541"/>
              <a:ext cx="234112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ST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3646859" y="5055260"/>
            <a:ext cx="311305" cy="292388"/>
            <a:chOff x="5953338" y="4358244"/>
            <a:chExt cx="212252" cy="208848"/>
          </a:xfrm>
        </p:grpSpPr>
        <p:sp>
          <p:nvSpPr>
            <p:cNvPr id="305" name="Oval 304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5953338" y="4358244"/>
              <a:ext cx="212252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C</a:t>
              </a: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3939125" y="3744793"/>
            <a:ext cx="353174" cy="292388"/>
            <a:chOff x="5960375" y="4351375"/>
            <a:chExt cx="240800" cy="208848"/>
          </a:xfrm>
        </p:grpSpPr>
        <p:sp>
          <p:nvSpPr>
            <p:cNvPr id="310" name="Oval 309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5960375" y="4351375"/>
              <a:ext cx="240800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FA</a:t>
              </a: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6820085" y="4208515"/>
            <a:ext cx="418705" cy="292388"/>
            <a:chOff x="5924012" y="4358244"/>
            <a:chExt cx="285480" cy="208848"/>
          </a:xfrm>
        </p:grpSpPr>
        <p:sp>
          <p:nvSpPr>
            <p:cNvPr id="313" name="Oval 312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5924012" y="4358244"/>
              <a:ext cx="285480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PM</a:t>
              </a:r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5781420" y="5360991"/>
            <a:ext cx="378630" cy="292388"/>
            <a:chOff x="5944698" y="4358244"/>
            <a:chExt cx="258157" cy="208848"/>
          </a:xfrm>
        </p:grpSpPr>
        <p:sp>
          <p:nvSpPr>
            <p:cNvPr id="316" name="Oval 315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5944698" y="4358244"/>
              <a:ext cx="258157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GP</a:t>
              </a: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4148354" y="5315406"/>
            <a:ext cx="418705" cy="292388"/>
            <a:chOff x="5945729" y="4358244"/>
            <a:chExt cx="285480" cy="208848"/>
          </a:xfrm>
        </p:grpSpPr>
        <p:sp>
          <p:nvSpPr>
            <p:cNvPr id="319" name="Oval 318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945729" y="4358244"/>
              <a:ext cx="285480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PM</a:t>
              </a:r>
            </a:p>
          </p:txBody>
        </p:sp>
      </p:grpSp>
      <p:cxnSp>
        <p:nvCxnSpPr>
          <p:cNvPr id="9235" name="Straight Arrow Connector 9234"/>
          <p:cNvCxnSpPr/>
          <p:nvPr/>
        </p:nvCxnSpPr>
        <p:spPr>
          <a:xfrm flipH="1">
            <a:off x="4466207" y="4381674"/>
            <a:ext cx="2499441" cy="991787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9" name="Group 328"/>
          <p:cNvGrpSpPr/>
          <p:nvPr/>
        </p:nvGrpSpPr>
        <p:grpSpPr>
          <a:xfrm>
            <a:off x="4373253" y="5447291"/>
            <a:ext cx="445957" cy="292388"/>
            <a:chOff x="5908292" y="4358244"/>
            <a:chExt cx="304061" cy="208848"/>
          </a:xfrm>
        </p:grpSpPr>
        <p:sp>
          <p:nvSpPr>
            <p:cNvPr id="330" name="Oval 329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5908292" y="4358244"/>
              <a:ext cx="304061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SP</a:t>
              </a:r>
              <a:r>
                <a:rPr lang="en-US" sz="1300" b="1" baseline="30000" dirty="0">
                  <a:solidFill>
                    <a:srgbClr val="FF0000"/>
                  </a:solidFill>
                </a:rPr>
                <a:t>2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5167932" y="5725928"/>
            <a:ext cx="389849" cy="292388"/>
            <a:chOff x="5924012" y="4358244"/>
            <a:chExt cx="265806" cy="208848"/>
          </a:xfrm>
        </p:grpSpPr>
        <p:sp>
          <p:nvSpPr>
            <p:cNvPr id="333" name="Oval 332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5924012" y="4358244"/>
              <a:ext cx="265806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SP</a:t>
              </a:r>
            </a:p>
          </p:txBody>
        </p:sp>
      </p:grpSp>
      <p:cxnSp>
        <p:nvCxnSpPr>
          <p:cNvPr id="9243" name="Straight Arrow Connector 9242"/>
          <p:cNvCxnSpPr/>
          <p:nvPr/>
        </p:nvCxnSpPr>
        <p:spPr>
          <a:xfrm>
            <a:off x="4747903" y="5649080"/>
            <a:ext cx="503528" cy="19965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" name="Group 337"/>
          <p:cNvGrpSpPr/>
          <p:nvPr/>
        </p:nvGrpSpPr>
        <p:grpSpPr>
          <a:xfrm>
            <a:off x="5650791" y="4827943"/>
            <a:ext cx="434734" cy="292388"/>
            <a:chOff x="5944302" y="4368872"/>
            <a:chExt cx="296409" cy="208848"/>
          </a:xfrm>
        </p:grpSpPr>
        <p:sp>
          <p:nvSpPr>
            <p:cNvPr id="339" name="Oval 338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5944302" y="4368872"/>
              <a:ext cx="296409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GP</a:t>
              </a:r>
              <a:r>
                <a:rPr lang="en-US" sz="1300" b="1" baseline="30000" dirty="0">
                  <a:solidFill>
                    <a:srgbClr val="FF0000"/>
                  </a:solidFill>
                </a:rPr>
                <a:t>1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7109462" y="10416191"/>
            <a:ext cx="434734" cy="292388"/>
            <a:chOff x="5924012" y="4358244"/>
            <a:chExt cx="296409" cy="208848"/>
          </a:xfrm>
        </p:grpSpPr>
        <p:sp>
          <p:nvSpPr>
            <p:cNvPr id="342" name="Oval 341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5924012" y="4358244"/>
              <a:ext cx="296409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GP</a:t>
              </a:r>
              <a:r>
                <a:rPr lang="en-US" sz="1300" b="1" baseline="30000" dirty="0">
                  <a:solidFill>
                    <a:srgbClr val="FF0000"/>
                  </a:solidFill>
                </a:rPr>
                <a:t>1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245" name="TextBox 9244"/>
          <p:cNvSpPr txBox="1"/>
          <p:nvPr/>
        </p:nvSpPr>
        <p:spPr>
          <a:xfrm>
            <a:off x="7582898" y="10275026"/>
            <a:ext cx="2248304" cy="609398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1000" dirty="0" err="1"/>
              <a:t>Cardiolipin</a:t>
            </a:r>
            <a:r>
              <a:rPr lang="en-US" sz="1000" dirty="0"/>
              <a:t> and </a:t>
            </a:r>
            <a:r>
              <a:rPr lang="en-US" sz="1000" dirty="0" err="1"/>
              <a:t>phosphatidyl</a:t>
            </a:r>
            <a:r>
              <a:rPr lang="en-US" sz="1000" dirty="0"/>
              <a:t> glycerol (2 lipids also found in bacteria, are made in the mitochondrion </a:t>
            </a:r>
          </a:p>
        </p:txBody>
      </p:sp>
      <p:sp>
        <p:nvSpPr>
          <p:cNvPr id="9246" name="TextBox 9245"/>
          <p:cNvSpPr txBox="1"/>
          <p:nvPr/>
        </p:nvSpPr>
        <p:spPr>
          <a:xfrm>
            <a:off x="3287301" y="5449692"/>
            <a:ext cx="1247906" cy="747897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300" dirty="0" smtClean="0">
                <a:solidFill>
                  <a:srgbClr val="FFFF00"/>
                </a:solidFill>
              </a:rPr>
              <a:t>ER (smooth)</a:t>
            </a:r>
            <a:br>
              <a:rPr lang="en-US" sz="1300" dirty="0" smtClean="0">
                <a:solidFill>
                  <a:srgbClr val="FFFF00"/>
                </a:solidFill>
              </a:rPr>
            </a:br>
            <a:r>
              <a:rPr lang="en-US" sz="1300" dirty="0" smtClean="0">
                <a:solidFill>
                  <a:srgbClr val="FFFF00"/>
                </a:solidFill>
              </a:rPr>
              <a:t>main site of</a:t>
            </a:r>
            <a:r>
              <a:rPr lang="en-US" sz="1300" dirty="0">
                <a:solidFill>
                  <a:srgbClr val="FFFF00"/>
                </a:solidFill>
              </a:rPr>
              <a:t/>
            </a:r>
            <a:br>
              <a:rPr lang="en-US" sz="1300" dirty="0">
                <a:solidFill>
                  <a:srgbClr val="FFFF00"/>
                </a:solidFill>
              </a:rPr>
            </a:br>
            <a:r>
              <a:rPr lang="en-US" sz="1300" dirty="0">
                <a:solidFill>
                  <a:srgbClr val="FFFF00"/>
                </a:solidFill>
              </a:rPr>
              <a:t>lipid synthesis</a:t>
            </a:r>
          </a:p>
        </p:txBody>
      </p:sp>
      <p:grpSp>
        <p:nvGrpSpPr>
          <p:cNvPr id="346" name="Group 345"/>
          <p:cNvGrpSpPr/>
          <p:nvPr/>
        </p:nvGrpSpPr>
        <p:grpSpPr>
          <a:xfrm>
            <a:off x="6982332" y="12114289"/>
            <a:ext cx="445957" cy="292388"/>
            <a:chOff x="5908292" y="4358244"/>
            <a:chExt cx="304061" cy="208848"/>
          </a:xfrm>
        </p:grpSpPr>
        <p:sp>
          <p:nvSpPr>
            <p:cNvPr id="347" name="Oval 346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5908292" y="4358244"/>
              <a:ext cx="304061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SP</a:t>
              </a:r>
              <a:r>
                <a:rPr lang="en-US" sz="1300" b="1" baseline="30000" dirty="0">
                  <a:solidFill>
                    <a:srgbClr val="FF0000"/>
                  </a:solidFill>
                </a:rPr>
                <a:t>2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9" name="TextBox 348"/>
          <p:cNvSpPr txBox="1"/>
          <p:nvPr/>
        </p:nvSpPr>
        <p:spPr>
          <a:xfrm>
            <a:off x="7452861" y="12053122"/>
            <a:ext cx="1816590" cy="455509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1000" dirty="0" err="1"/>
              <a:t>Ceramide</a:t>
            </a:r>
            <a:r>
              <a:rPr lang="en-US" sz="1000" dirty="0"/>
              <a:t>, a precursor of SP,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is made in </a:t>
            </a:r>
            <a:r>
              <a:rPr lang="en-US" sz="1000" dirty="0"/>
              <a:t>mitochondria.</a:t>
            </a:r>
          </a:p>
        </p:txBody>
      </p:sp>
      <p:grpSp>
        <p:nvGrpSpPr>
          <p:cNvPr id="351" name="Group 350"/>
          <p:cNvGrpSpPr/>
          <p:nvPr/>
        </p:nvGrpSpPr>
        <p:grpSpPr>
          <a:xfrm>
            <a:off x="5521560" y="5587272"/>
            <a:ext cx="311305" cy="292388"/>
            <a:chOff x="5950194" y="4358244"/>
            <a:chExt cx="212252" cy="208848"/>
          </a:xfrm>
        </p:grpSpPr>
        <p:sp>
          <p:nvSpPr>
            <p:cNvPr id="352" name="Oval 351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5950194" y="4358244"/>
              <a:ext cx="212252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C</a:t>
              </a:r>
            </a:p>
          </p:txBody>
        </p:sp>
      </p:grpSp>
      <p:cxnSp>
        <p:nvCxnSpPr>
          <p:cNvPr id="121" name="Straight Arrow Connector 120"/>
          <p:cNvCxnSpPr/>
          <p:nvPr/>
        </p:nvCxnSpPr>
        <p:spPr>
          <a:xfrm>
            <a:off x="5449992" y="5984378"/>
            <a:ext cx="263054" cy="241193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5756737" y="5814871"/>
            <a:ext cx="264133" cy="256193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6057375" y="5604545"/>
            <a:ext cx="227419" cy="238136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6113210" y="5425152"/>
            <a:ext cx="1754198" cy="393954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Golgi: sorts lipids</a:t>
            </a:r>
          </a:p>
        </p:txBody>
      </p:sp>
      <p:cxnSp>
        <p:nvCxnSpPr>
          <p:cNvPr id="321" name="Straight Arrow Connector 320"/>
          <p:cNvCxnSpPr/>
          <p:nvPr/>
        </p:nvCxnSpPr>
        <p:spPr>
          <a:xfrm flipH="1" flipV="1">
            <a:off x="4688448" y="4764687"/>
            <a:ext cx="622438" cy="946674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H="1" flipV="1">
            <a:off x="5024245" y="4716704"/>
            <a:ext cx="557273" cy="870561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/>
          <p:cNvCxnSpPr/>
          <p:nvPr/>
        </p:nvCxnSpPr>
        <p:spPr>
          <a:xfrm flipH="1" flipV="1">
            <a:off x="5395048" y="4637041"/>
            <a:ext cx="473110" cy="73642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 flipH="1">
            <a:off x="4327020" y="5620637"/>
            <a:ext cx="30687" cy="924701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4148354" y="1587096"/>
            <a:ext cx="1266860" cy="21209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41590" y="1098977"/>
            <a:ext cx="216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synthesized in  cytoplasm</a:t>
            </a:r>
          </a:p>
          <a:p>
            <a:r>
              <a:rPr lang="en-US" sz="1200" dirty="0" smtClean="0"/>
              <a:t>Mostly in liver, mammary tissue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29817" y="4019560"/>
            <a:ext cx="512674" cy="342031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Group 291"/>
          <p:cNvGrpSpPr/>
          <p:nvPr/>
        </p:nvGrpSpPr>
        <p:grpSpPr>
          <a:xfrm>
            <a:off x="3078970" y="4145101"/>
            <a:ext cx="353174" cy="292388"/>
            <a:chOff x="5960375" y="4351375"/>
            <a:chExt cx="240800" cy="208848"/>
          </a:xfrm>
        </p:grpSpPr>
        <p:sp>
          <p:nvSpPr>
            <p:cNvPr id="293" name="Oval 292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5960375" y="4351375"/>
              <a:ext cx="240800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FA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07910" y="3289574"/>
            <a:ext cx="8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elongation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13317" y="3318137"/>
            <a:ext cx="630888" cy="521892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/>
          <p:cNvSpPr txBox="1"/>
          <p:nvPr/>
        </p:nvSpPr>
        <p:spPr>
          <a:xfrm>
            <a:off x="3598897" y="4114548"/>
            <a:ext cx="97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elongation,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desaturation</a:t>
            </a:r>
            <a:endParaRPr lang="en-US" sz="1200" dirty="0">
              <a:solidFill>
                <a:srgbClr val="FFFF00"/>
              </a:solidFill>
            </a:endParaRPr>
          </a:p>
        </p:txBody>
      </p:sp>
      <p:grpSp>
        <p:nvGrpSpPr>
          <p:cNvPr id="296" name="Group 295"/>
          <p:cNvGrpSpPr/>
          <p:nvPr/>
        </p:nvGrpSpPr>
        <p:grpSpPr>
          <a:xfrm>
            <a:off x="4772610" y="3002222"/>
            <a:ext cx="353174" cy="292388"/>
            <a:chOff x="5960375" y="4351375"/>
            <a:chExt cx="240800" cy="208848"/>
          </a:xfrm>
        </p:grpSpPr>
        <p:sp>
          <p:nvSpPr>
            <p:cNvPr id="297" name="Oval 296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5960375" y="4351375"/>
              <a:ext cx="240800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FA</a:t>
              </a: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6677262" y="4516316"/>
            <a:ext cx="353174" cy="292388"/>
            <a:chOff x="5960375" y="4351375"/>
            <a:chExt cx="240800" cy="208848"/>
          </a:xfrm>
        </p:grpSpPr>
        <p:sp>
          <p:nvSpPr>
            <p:cNvPr id="323" name="Oval 322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5960375" y="4351375"/>
              <a:ext cx="240800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FA</a:t>
              </a:r>
            </a:p>
          </p:txBody>
        </p:sp>
      </p:grpSp>
      <p:cxnSp>
        <p:nvCxnSpPr>
          <p:cNvPr id="11" name="Straight Arrow Connector 10"/>
          <p:cNvCxnSpPr>
            <a:endCxn id="325" idx="1"/>
          </p:cNvCxnSpPr>
          <p:nvPr/>
        </p:nvCxnSpPr>
        <p:spPr>
          <a:xfrm>
            <a:off x="4221413" y="3988424"/>
            <a:ext cx="2455849" cy="674086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Box 325"/>
          <p:cNvSpPr txBox="1"/>
          <p:nvPr/>
        </p:nvSpPr>
        <p:spPr>
          <a:xfrm>
            <a:off x="5549675" y="4155255"/>
            <a:ext cx="8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elongation</a:t>
            </a:r>
          </a:p>
        </p:txBody>
      </p:sp>
      <p:cxnSp>
        <p:nvCxnSpPr>
          <p:cNvPr id="7" name="Straight Connector 6"/>
          <p:cNvCxnSpPr>
            <a:stCxn id="93" idx="3"/>
            <a:endCxn id="127" idx="0"/>
          </p:cNvCxnSpPr>
          <p:nvPr/>
        </p:nvCxnSpPr>
        <p:spPr>
          <a:xfrm flipH="1">
            <a:off x="4949197" y="5245967"/>
            <a:ext cx="170490" cy="228405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8806988">
            <a:off x="3549053" y="4448368"/>
            <a:ext cx="414619" cy="1253872"/>
          </a:xfrm>
          <a:prstGeom prst="ellipse">
            <a:avLst/>
          </a:prstGeom>
          <a:noFill/>
          <a:ln w="127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2" idx="6"/>
            <a:endCxn id="93" idx="2"/>
          </p:cNvCxnSpPr>
          <p:nvPr/>
        </p:nvCxnSpPr>
        <p:spPr>
          <a:xfrm>
            <a:off x="3898933" y="4924802"/>
            <a:ext cx="1170049" cy="204319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3398" y="7877811"/>
            <a:ext cx="3074278" cy="28644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2336" y="11291024"/>
            <a:ext cx="3431942" cy="121971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848307" y="1897572"/>
            <a:ext cx="1287467" cy="2257684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84162" y="7948636"/>
            <a:ext cx="5561652" cy="46527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90309" y="678311"/>
            <a:ext cx="1248582" cy="2718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/>
        </p:nvGrpSpPr>
        <p:grpSpPr>
          <a:xfrm>
            <a:off x="2703309" y="10025672"/>
            <a:ext cx="393056" cy="292388"/>
            <a:chOff x="5946778" y="4358244"/>
            <a:chExt cx="267992" cy="208848"/>
          </a:xfrm>
        </p:grpSpPr>
        <p:sp>
          <p:nvSpPr>
            <p:cNvPr id="192" name="Oval 191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946778" y="4358244"/>
              <a:ext cx="267992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CE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2417032" y="10461100"/>
            <a:ext cx="381836" cy="292388"/>
            <a:chOff x="5946778" y="4358244"/>
            <a:chExt cx="260342" cy="208848"/>
          </a:xfrm>
        </p:grpSpPr>
        <p:sp>
          <p:nvSpPr>
            <p:cNvPr id="195" name="Oval 194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946778" y="4358244"/>
              <a:ext cx="260342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ST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8228847" y="10030288"/>
            <a:ext cx="417102" cy="292388"/>
            <a:chOff x="5946778" y="4358244"/>
            <a:chExt cx="284387" cy="208848"/>
          </a:xfrm>
        </p:grpSpPr>
        <p:sp>
          <p:nvSpPr>
            <p:cNvPr id="198" name="Oval 197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946778" y="4358244"/>
              <a:ext cx="284387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GP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9269454" y="8958940"/>
            <a:ext cx="457176" cy="292388"/>
            <a:chOff x="5946778" y="4358244"/>
            <a:chExt cx="311710" cy="208848"/>
          </a:xfrm>
        </p:grpSpPr>
        <p:sp>
          <p:nvSpPr>
            <p:cNvPr id="201" name="Oval 200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946778" y="4358244"/>
              <a:ext cx="311710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PM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947476" y="11622192"/>
            <a:ext cx="399468" cy="292388"/>
            <a:chOff x="5946778" y="4358244"/>
            <a:chExt cx="272364" cy="208848"/>
          </a:xfrm>
        </p:grpSpPr>
        <p:sp>
          <p:nvSpPr>
            <p:cNvPr id="204" name="Oval 203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946778" y="4358244"/>
              <a:ext cx="272364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GL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2771834" y="8776946"/>
            <a:ext cx="316314" cy="292388"/>
            <a:chOff x="5946778" y="4358244"/>
            <a:chExt cx="215668" cy="208848"/>
          </a:xfrm>
        </p:grpSpPr>
        <p:sp>
          <p:nvSpPr>
            <p:cNvPr id="208" name="Oval 207"/>
            <p:cNvSpPr/>
            <p:nvPr/>
          </p:nvSpPr>
          <p:spPr>
            <a:xfrm>
              <a:off x="5999104" y="4384295"/>
              <a:ext cx="163342" cy="16334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946778" y="4358244"/>
              <a:ext cx="212252" cy="208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</a:rPr>
                <a:t> </a:t>
              </a:r>
              <a:r>
                <a:rPr lang="en-US" sz="1300" b="1" dirty="0" smtClean="0">
                  <a:solidFill>
                    <a:srgbClr val="FF0000"/>
                  </a:solidFill>
                </a:rPr>
                <a:t>C</a:t>
              </a:r>
              <a:endParaRPr lang="en-US" sz="13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7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/>
      <p:bldP spid="307" grpId="0"/>
      <p:bldP spid="2" grpId="0"/>
      <p:bldP spid="6" grpId="0"/>
      <p:bldP spid="295" grpId="0"/>
      <p:bldP spid="326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379</Words>
  <Application>Microsoft Office PowerPoint</Application>
  <PresentationFormat>Custom</PresentationFormat>
  <Paragraphs>159</Paragraphs>
  <Slides>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</dc:creator>
  <cp:lastModifiedBy>Jakubowski, Henry</cp:lastModifiedBy>
  <cp:revision>133</cp:revision>
  <dcterms:created xsi:type="dcterms:W3CDTF">2012-08-13T23:13:31Z</dcterms:created>
  <dcterms:modified xsi:type="dcterms:W3CDTF">2012-09-19T17:59:11Z</dcterms:modified>
</cp:coreProperties>
</file>